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524" r:id="rId2"/>
    <p:sldId id="366" r:id="rId3"/>
    <p:sldId id="280" r:id="rId4"/>
    <p:sldId id="281" r:id="rId5"/>
    <p:sldId id="283" r:id="rId6"/>
    <p:sldId id="297" r:id="rId7"/>
    <p:sldId id="274" r:id="rId8"/>
    <p:sldId id="565" r:id="rId9"/>
    <p:sldId id="563" r:id="rId10"/>
    <p:sldId id="275" r:id="rId11"/>
    <p:sldId id="568" r:id="rId12"/>
    <p:sldId id="276" r:id="rId13"/>
    <p:sldId id="564" r:id="rId14"/>
    <p:sldId id="279" r:id="rId15"/>
    <p:sldId id="562" r:id="rId16"/>
    <p:sldId id="544" r:id="rId17"/>
    <p:sldId id="367" r:id="rId18"/>
    <p:sldId id="368" r:id="rId19"/>
    <p:sldId id="369" r:id="rId20"/>
    <p:sldId id="301" r:id="rId21"/>
    <p:sldId id="561" r:id="rId22"/>
    <p:sldId id="361" r:id="rId23"/>
    <p:sldId id="339" r:id="rId24"/>
    <p:sldId id="370" r:id="rId25"/>
    <p:sldId id="356" r:id="rId26"/>
    <p:sldId id="360" r:id="rId27"/>
    <p:sldId id="357" r:id="rId28"/>
    <p:sldId id="362" r:id="rId29"/>
    <p:sldId id="363" r:id="rId30"/>
    <p:sldId id="365" r:id="rId31"/>
    <p:sldId id="566" r:id="rId32"/>
    <p:sldId id="364" r:id="rId33"/>
    <p:sldId id="376" r:id="rId34"/>
    <p:sldId id="377" r:id="rId35"/>
    <p:sldId id="378" r:id="rId36"/>
    <p:sldId id="559" r:id="rId37"/>
    <p:sldId id="303" r:id="rId38"/>
    <p:sldId id="387" r:id="rId39"/>
    <p:sldId id="571" r:id="rId40"/>
    <p:sldId id="385" r:id="rId41"/>
    <p:sldId id="392" r:id="rId42"/>
    <p:sldId id="572" r:id="rId43"/>
    <p:sldId id="388" r:id="rId44"/>
    <p:sldId id="389" r:id="rId45"/>
    <p:sldId id="390" r:id="rId46"/>
    <p:sldId id="386" r:id="rId47"/>
    <p:sldId id="570" r:id="rId48"/>
    <p:sldId id="569" r:id="rId49"/>
    <p:sldId id="560" r:id="rId50"/>
    <p:sldId id="38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8D629AA-C0D6-4CC7-B332-19EB02301464}">
          <p14:sldIdLst>
            <p14:sldId id="524"/>
            <p14:sldId id="366"/>
          </p14:sldIdLst>
        </p14:section>
        <p14:section name="L3: STR FORMULAS, BONDING" id="{4122289B-CB18-4A98-9681-93A9F7B178B1}">
          <p14:sldIdLst>
            <p14:sldId id="280"/>
            <p14:sldId id="281"/>
            <p14:sldId id="283"/>
            <p14:sldId id="297"/>
            <p14:sldId id="274"/>
            <p14:sldId id="565"/>
            <p14:sldId id="563"/>
            <p14:sldId id="275"/>
            <p14:sldId id="568"/>
            <p14:sldId id="276"/>
            <p14:sldId id="564"/>
            <p14:sldId id="279"/>
            <p14:sldId id="562"/>
            <p14:sldId id="544"/>
          </p14:sldIdLst>
        </p14:section>
        <p14:section name="L4: FUNC. GRPS, IUPAC NUM." id="{CCE9EAE9-C835-485D-BE2E-75756228F05C}">
          <p14:sldIdLst>
            <p14:sldId id="367"/>
            <p14:sldId id="368"/>
            <p14:sldId id="369"/>
            <p14:sldId id="301"/>
            <p14:sldId id="561"/>
            <p14:sldId id="361"/>
            <p14:sldId id="339"/>
            <p14:sldId id="370"/>
            <p14:sldId id="356"/>
            <p14:sldId id="360"/>
            <p14:sldId id="357"/>
            <p14:sldId id="362"/>
            <p14:sldId id="363"/>
            <p14:sldId id="365"/>
            <p14:sldId id="566"/>
            <p14:sldId id="364"/>
            <p14:sldId id="376"/>
            <p14:sldId id="377"/>
            <p14:sldId id="378"/>
            <p14:sldId id="559"/>
            <p14:sldId id="303"/>
            <p14:sldId id="387"/>
            <p14:sldId id="571"/>
            <p14:sldId id="385"/>
            <p14:sldId id="392"/>
            <p14:sldId id="572"/>
            <p14:sldId id="388"/>
            <p14:sldId id="389"/>
            <p14:sldId id="390"/>
            <p14:sldId id="386"/>
            <p14:sldId id="570"/>
            <p14:sldId id="569"/>
            <p14:sldId id="560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32D45-C945-4CBE-8AE5-44AE9084773B}" type="datetimeFigureOut">
              <a:rPr lang="en-GB" smtClean="0"/>
              <a:t>19/02/2021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C4654-852D-4CAA-99E8-E50F09EE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14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2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357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77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71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80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57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57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886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06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19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8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949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182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595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773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25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70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167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85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47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3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523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68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848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062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84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053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636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67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2110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227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439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9741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9619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337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63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277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6254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58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87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58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596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987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6846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093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31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94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649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C4654-852D-4CAA-99E8-E50F09EE43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62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41A1B-64E6-4253-B898-FC17E539CB81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838-D03B-45F5-9D71-3F7A220D7592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333A-D4CD-42E1-9177-CB720D169C15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58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7BB91-D2E2-4A2C-AC60-BED58CBCC39E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7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6A832-C193-4B80-BD70-90819D30168B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161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FE937-0C83-4204-8077-4BFBE965750E}" type="datetime1">
              <a:rPr lang="en-GB" smtClean="0"/>
              <a:t>19/02/2021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83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BE91-5BBE-4B6B-B6C7-7241C87C7827}" type="datetime1">
              <a:rPr lang="en-GB" smtClean="0"/>
              <a:t>19/02/2021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35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34FD1-D2FA-4CE3-97C6-CB0B700C784F}" type="datetime1">
              <a:rPr lang="en-GB" smtClean="0"/>
              <a:t>19/02/2021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38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0690-53FB-4A5D-9C2D-A9680D15B34F}" type="datetime1">
              <a:rPr lang="en-GB" smtClean="0"/>
              <a:t>19/02/2021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56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99D6-320D-463B-9C95-1BDB79D2D890}" type="datetime1">
              <a:rPr lang="en-GB" smtClean="0"/>
              <a:t>19/02/2021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12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8F7B-4B83-4598-B322-A9162FCD7311}" type="datetime1">
              <a:rPr lang="en-GB" smtClean="0"/>
              <a:t>19/02/2021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57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76AA9-1D8C-4584-947C-AB6D55BA5036}" type="datetime1">
              <a:rPr lang="en-GB" smtClean="0"/>
              <a:t>19/02/2021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5ADA-80D1-46DB-99E4-5E57E06378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23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2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1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cvR_-d0wCU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2pBajWN3DI" TargetMode="External"/><Relationship Id="rId5" Type="http://schemas.openxmlformats.org/officeDocument/2006/relationships/hyperlink" Target="https://www.youtube.com/watch?v=U58E0xvVAig" TargetMode="External"/><Relationship Id="rId4" Type="http://schemas.openxmlformats.org/officeDocument/2006/relationships/hyperlink" Target="https://www.youtube.com/watch?v=RP6AS7XVIC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emf"/><Relationship Id="rId12" Type="http://schemas.openxmlformats.org/officeDocument/2006/relationships/image" Target="../media/image3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2.jpg"/><Relationship Id="rId10" Type="http://schemas.openxmlformats.org/officeDocument/2006/relationships/image" Target="../media/image24.emf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.jp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28.emf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31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32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.jp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2.jp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4.emf"/><Relationship Id="rId9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.jp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4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45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48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jpg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6" Type="http://schemas.openxmlformats.org/officeDocument/2006/relationships/image" Target="../media/image5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6" Type="http://schemas.openxmlformats.org/officeDocument/2006/relationships/image" Target="../media/image52.emf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6" Type="http://schemas.openxmlformats.org/officeDocument/2006/relationships/image" Target="../media/image5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6" Type="http://schemas.openxmlformats.org/officeDocument/2006/relationships/image" Target="../media/image54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6" Type="http://schemas.openxmlformats.org/officeDocument/2006/relationships/image" Target="../media/image2.jpg"/><Relationship Id="rId5" Type="http://schemas.openxmlformats.org/officeDocument/2006/relationships/hyperlink" Target="https://www.chem.tamu.edu/class/fyp/mcquest/ch27.html" TargetMode="Externa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7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2.jp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712" y="1064713"/>
            <a:ext cx="9995508" cy="2537324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prstClr val="black"/>
                </a:solidFill>
                <a:latin typeface="Calibri" panose="020F0502020204030204"/>
              </a:rPr>
              <a:t>CHM 103</a:t>
            </a:r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RGANIC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CHEMSTRY 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lang="en-GB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712" y="3602037"/>
            <a:ext cx="9995508" cy="2623399"/>
          </a:xfrm>
        </p:spPr>
        <p:txBody>
          <a:bodyPr>
            <a:normAutofit fontScale="85000" lnSpcReduction="20000"/>
          </a:bodyPr>
          <a:lstStyle/>
          <a:p>
            <a:endParaRPr lang="en-GB" dirty="0" smtClean="0"/>
          </a:p>
          <a:p>
            <a:r>
              <a:rPr lang="en-GB" sz="2200" dirty="0" smtClean="0"/>
              <a:t>Department of Chemical Sciences</a:t>
            </a:r>
          </a:p>
          <a:p>
            <a:r>
              <a:rPr lang="en-GB" sz="2200" dirty="0" smtClean="0"/>
              <a:t>Faculty of Science and Technology</a:t>
            </a:r>
          </a:p>
          <a:p>
            <a:r>
              <a:rPr lang="en-GB" sz="2200" dirty="0" smtClean="0"/>
              <a:t>Bingham University, </a:t>
            </a:r>
            <a:r>
              <a:rPr lang="en-GB" sz="2200" dirty="0" err="1" smtClean="0"/>
              <a:t>Karu</a:t>
            </a:r>
            <a:endParaRPr lang="en-GB" sz="2200" dirty="0" smtClean="0"/>
          </a:p>
          <a:p>
            <a:endParaRPr lang="en-GB" sz="2800" dirty="0" smtClean="0"/>
          </a:p>
          <a:p>
            <a:r>
              <a:rPr lang="en-GB" sz="2600" b="1" dirty="0" smtClean="0"/>
              <a:t>Course Lecturer: Joseph C. </a:t>
            </a:r>
            <a:r>
              <a:rPr lang="en-GB" sz="2600" b="1" dirty="0" err="1" smtClean="0"/>
              <a:t>Oguegbulu</a:t>
            </a:r>
            <a:endParaRPr lang="en-GB" sz="2600" b="1" dirty="0" smtClean="0"/>
          </a:p>
          <a:p>
            <a:r>
              <a:rPr lang="en-GB" sz="3400" b="1" dirty="0" smtClean="0"/>
              <a:t>Joseph.oguegbulu@binghamuni.edu.ng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DIFFERENT STRUCTURAL FORMULAS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See how same compound can be expressed in all three ways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 descr="C:\Users\Admin\Pictures\Screenshots\Screenshot (18)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34" y="2515372"/>
            <a:ext cx="8994732" cy="337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583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DIFFERENT STRUCTURAL FORMULAS</a:t>
            </a:r>
            <a:endParaRPr lang="en-GB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0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6608"/>
            <a:ext cx="10222020" cy="64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9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1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/>
              <a:t>Q1: Draw the CONDENSED and SKELETAL formulas of…</a:t>
            </a:r>
          </a:p>
          <a:p>
            <a:endParaRPr lang="en-GB" sz="3200" b="1" dirty="0"/>
          </a:p>
          <a:p>
            <a:pPr marL="0" indent="0">
              <a:buNone/>
            </a:pPr>
            <a:r>
              <a:rPr lang="en-GB" sz="3200" b="1" dirty="0" smtClean="0"/>
              <a:t>1.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endParaRPr lang="en-GB" sz="3200" b="1" dirty="0" smtClean="0"/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GB" sz="3200" b="1" dirty="0" smtClean="0"/>
              <a:t>2.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432" y="2818356"/>
            <a:ext cx="2905539" cy="1306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599" y="4524364"/>
            <a:ext cx="2789372" cy="16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1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/>
              <a:t>Q1: </a:t>
            </a:r>
            <a:r>
              <a:rPr lang="en-GB" sz="3200" b="1" dirty="0" smtClean="0"/>
              <a:t>ANSWER</a:t>
            </a:r>
            <a:endParaRPr lang="en-GB" sz="3200" b="1" dirty="0" smtClean="0"/>
          </a:p>
          <a:p>
            <a:endParaRPr lang="en-GB" sz="3200" b="1" dirty="0"/>
          </a:p>
          <a:p>
            <a:pPr marL="0" indent="0">
              <a:buNone/>
            </a:pPr>
            <a:r>
              <a:rPr lang="en-GB" sz="3200" b="1" dirty="0" smtClean="0"/>
              <a:t>1.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endParaRPr lang="en-GB" sz="3200" b="1" dirty="0" smtClean="0"/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GB" sz="3200" b="1" dirty="0" smtClean="0"/>
              <a:t>2.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 descr="C:\Users\Admin\Pictures\Screenshots\Screenshot (19)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97" y="2414819"/>
            <a:ext cx="9562724" cy="394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7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1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1" indent="-457200">
              <a:spcBef>
                <a:spcPts val="1000"/>
              </a:spcBef>
            </a:pPr>
            <a:r>
              <a:rPr lang="en-GB" sz="2800" dirty="0" smtClean="0"/>
              <a:t>Here are some more cute YouTube videos to help you with you with drawing skeletal formulas. Please click the links and watch carefully.</a:t>
            </a:r>
          </a:p>
          <a:p>
            <a:pPr marL="0" indent="0">
              <a:buNone/>
            </a:pPr>
            <a:endParaRPr lang="en-GB" sz="1800" dirty="0" smtClean="0">
              <a:hlinkClick r:id="rId3"/>
            </a:endParaRPr>
          </a:p>
          <a:p>
            <a:pPr marL="0" indent="0">
              <a:buNone/>
            </a:pPr>
            <a:endParaRPr lang="en-GB" sz="1800" dirty="0">
              <a:hlinkClick r:id="rId3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hlinkClick r:id="rId4"/>
              </a:rPr>
              <a:t>https://</a:t>
            </a:r>
            <a:r>
              <a:rPr lang="en-GB" sz="2000" dirty="0" smtClean="0">
                <a:hlinkClick r:id="rId4"/>
              </a:rPr>
              <a:t>www.youtube.com/watch?v=RP6AS7XVIC8</a:t>
            </a:r>
            <a:r>
              <a:rPr lang="en-GB" sz="2000" dirty="0" smtClean="0"/>
              <a:t> </a:t>
            </a:r>
            <a:r>
              <a:rPr lang="en-GB" sz="2000" i="1" dirty="0" smtClean="0"/>
              <a:t>(most recommended)</a:t>
            </a:r>
          </a:p>
          <a:p>
            <a:pPr marL="800100" lvl="1" indent="-342900">
              <a:buFont typeface="+mj-lt"/>
              <a:buAutoNum type="arabicPeriod"/>
            </a:pPr>
            <a:endParaRPr lang="en-GB" sz="2000" i="1" dirty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 smtClean="0">
                <a:hlinkClick r:id="rId3"/>
              </a:rPr>
              <a:t>https</a:t>
            </a:r>
            <a:r>
              <a:rPr lang="en-GB" sz="2000" dirty="0">
                <a:hlinkClick r:id="rId3"/>
              </a:rPr>
              <a:t>://www.youtube.com/watch?v=TcvR_-</a:t>
            </a:r>
            <a:r>
              <a:rPr lang="en-GB" sz="2000" dirty="0" smtClean="0">
                <a:hlinkClick r:id="rId3"/>
              </a:rPr>
              <a:t>d0wCU</a:t>
            </a:r>
            <a:endParaRPr lang="en-GB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hlinkClick r:id="rId4"/>
              </a:rPr>
              <a:t>https://</a:t>
            </a:r>
            <a:r>
              <a:rPr lang="en-GB" sz="2000" dirty="0" smtClean="0">
                <a:hlinkClick r:id="rId4"/>
              </a:rPr>
              <a:t>www.youtube.com/watch?v=RP6AS7XVIC8</a:t>
            </a:r>
            <a:endParaRPr lang="en-GB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 smtClean="0">
                <a:hlinkClick r:id="rId5"/>
              </a:rPr>
              <a:t>https</a:t>
            </a:r>
            <a:r>
              <a:rPr lang="en-GB" sz="2000" dirty="0">
                <a:hlinkClick r:id="rId5"/>
              </a:rPr>
              <a:t>://</a:t>
            </a:r>
            <a:r>
              <a:rPr lang="en-GB" sz="2000" dirty="0" smtClean="0">
                <a:hlinkClick r:id="rId5"/>
              </a:rPr>
              <a:t>www.youtube.com/watch?v=U58E0xvVAig</a:t>
            </a:r>
            <a:endParaRPr lang="en-GB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hlinkClick r:id="rId6"/>
              </a:rPr>
              <a:t>https://</a:t>
            </a:r>
            <a:r>
              <a:rPr lang="en-GB" sz="2000" dirty="0" smtClean="0">
                <a:hlinkClick r:id="rId6"/>
              </a:rPr>
              <a:t>www.youtube.com/watch?v=d2pBajWN3DI</a:t>
            </a:r>
            <a:endParaRPr lang="en-GB" sz="2000" dirty="0" smtClean="0"/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2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1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b="1" dirty="0" smtClean="0"/>
              <a:t>Q1: </a:t>
            </a:r>
            <a:r>
              <a:rPr lang="en-GB" dirty="0"/>
              <a:t>Convert the following skeletal structures into expressed formulas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b="1" dirty="0" smtClean="0"/>
          </a:p>
          <a:p>
            <a:r>
              <a:rPr lang="en-GB" b="1" dirty="0" smtClean="0"/>
              <a:t>Q1: </a:t>
            </a:r>
            <a:r>
              <a:rPr lang="en-GB" dirty="0" smtClean="0"/>
              <a:t>Convert the </a:t>
            </a:r>
            <a:r>
              <a:rPr lang="en-GB" dirty="0" smtClean="0"/>
              <a:t>following </a:t>
            </a:r>
            <a:r>
              <a:rPr lang="en-GB" smtClean="0"/>
              <a:t>condensed formuas </a:t>
            </a:r>
            <a:r>
              <a:rPr lang="en-GB" dirty="0" smtClean="0"/>
              <a:t>to </a:t>
            </a:r>
            <a:r>
              <a:rPr lang="en-GB" dirty="0" smtClean="0"/>
              <a:t>skeletal formulas</a:t>
            </a:r>
            <a:endParaRPr lang="en-GB" dirty="0" smtClean="0"/>
          </a:p>
          <a:p>
            <a:pPr lvl="1"/>
            <a:r>
              <a:rPr lang="en-GB" sz="2800" dirty="0" smtClean="0"/>
              <a:t>CH</a:t>
            </a:r>
            <a:r>
              <a:rPr lang="en-GB" sz="2800" baseline="-25000" dirty="0" smtClean="0"/>
              <a:t>3</a:t>
            </a:r>
            <a:r>
              <a:rPr lang="en-GB" sz="2800" dirty="0" smtClean="0"/>
              <a:t>CH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CH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CH(CH</a:t>
            </a:r>
            <a:r>
              <a:rPr lang="en-GB" sz="2800" baseline="-25000" dirty="0" smtClean="0"/>
              <a:t>3</a:t>
            </a:r>
            <a:r>
              <a:rPr lang="en-GB" sz="2800" dirty="0" smtClean="0"/>
              <a:t>)CH(CH</a:t>
            </a:r>
            <a:r>
              <a:rPr lang="en-GB" sz="2800" baseline="-25000" dirty="0" smtClean="0"/>
              <a:t>3</a:t>
            </a:r>
            <a:r>
              <a:rPr lang="en-GB" sz="2800" dirty="0" smtClean="0"/>
              <a:t>)</a:t>
            </a:r>
            <a:r>
              <a:rPr lang="en-GB" sz="2800" baseline="-25000" dirty="0" smtClean="0"/>
              <a:t>2</a:t>
            </a:r>
          </a:p>
          <a:p>
            <a:pPr lvl="1"/>
            <a:r>
              <a:rPr lang="en-GB" sz="2800" dirty="0" smtClean="0"/>
              <a:t>CH</a:t>
            </a:r>
            <a:r>
              <a:rPr lang="en-GB" sz="2800" baseline="-25000" dirty="0" smtClean="0"/>
              <a:t>3</a:t>
            </a:r>
            <a:r>
              <a:rPr lang="en-GB" sz="2800" dirty="0" smtClean="0"/>
              <a:t>CHFBr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347" y="2667791"/>
            <a:ext cx="2161253" cy="805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44" y="2543486"/>
            <a:ext cx="2023467" cy="9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712" y="1064713"/>
            <a:ext cx="9995508" cy="2537324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prstClr val="black"/>
                </a:solidFill>
                <a:latin typeface="Calibri" panose="020F0502020204030204"/>
              </a:rPr>
              <a:t>CHM 103</a:t>
            </a:r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RGANIC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CHEMSTRY 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lang="en-GB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712" y="3602037"/>
            <a:ext cx="9995508" cy="2623399"/>
          </a:xfrm>
        </p:spPr>
        <p:txBody>
          <a:bodyPr>
            <a:normAutofit fontScale="92500" lnSpcReduction="20000"/>
          </a:bodyPr>
          <a:lstStyle/>
          <a:p>
            <a:endParaRPr lang="en-GB" dirty="0" smtClean="0"/>
          </a:p>
          <a:p>
            <a:endParaRPr lang="en-GB" sz="2800" dirty="0" smtClean="0"/>
          </a:p>
          <a:p>
            <a:r>
              <a:rPr lang="en-GB" sz="2200" dirty="0" smtClean="0"/>
              <a:t>Department of Chemical Sciences</a:t>
            </a:r>
          </a:p>
          <a:p>
            <a:r>
              <a:rPr lang="en-GB" sz="2200" dirty="0" smtClean="0"/>
              <a:t>Faculty of Science and Technology</a:t>
            </a:r>
          </a:p>
          <a:p>
            <a:r>
              <a:rPr lang="en-GB" sz="2200" dirty="0" smtClean="0"/>
              <a:t>Bingham University, </a:t>
            </a:r>
            <a:r>
              <a:rPr lang="en-GB" sz="2200" dirty="0" err="1" smtClean="0"/>
              <a:t>Karu</a:t>
            </a:r>
            <a:endParaRPr lang="en-GB" sz="2200" dirty="0" smtClean="0"/>
          </a:p>
          <a:p>
            <a:endParaRPr lang="en-GB" sz="2800" dirty="0" smtClean="0"/>
          </a:p>
          <a:p>
            <a:r>
              <a:rPr lang="en-GB" sz="2600" b="1" dirty="0" smtClean="0"/>
              <a:t>Course Lecturer: Joseph C. </a:t>
            </a:r>
            <a:r>
              <a:rPr lang="en-GB" sz="2600" b="1" dirty="0" err="1" smtClean="0"/>
              <a:t>Oguegbulu</a:t>
            </a:r>
            <a:endParaRPr lang="en-GB" sz="2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57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LECTURE IV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 smtClean="0"/>
              <a:t>HOMOLOGOUS SERIES</a:t>
            </a:r>
          </a:p>
          <a:p>
            <a:endParaRPr lang="en-GB" sz="3200" b="1" dirty="0" smtClean="0"/>
          </a:p>
          <a:p>
            <a:r>
              <a:rPr lang="en-GB" sz="3200" b="1" dirty="0" smtClean="0"/>
              <a:t>IDENTIFICATION OF FUNCTIONAL GROUPS</a:t>
            </a:r>
          </a:p>
          <a:p>
            <a:endParaRPr lang="en-GB" sz="3200" b="1" dirty="0"/>
          </a:p>
          <a:p>
            <a:r>
              <a:rPr lang="en-GB" sz="3200" b="1" dirty="0" smtClean="0"/>
              <a:t>IUPAC NUMENCLATURE OF ORGANIC COMPOUNDS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27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latin typeface="+mn-lt"/>
              </a:rPr>
              <a:t>OBJECTIVES: </a:t>
            </a:r>
            <a:r>
              <a:rPr lang="en-GB" sz="3600" b="1" dirty="0">
                <a:latin typeface="+mn-lt"/>
              </a:rPr>
              <a:t>At the end, you should be able to</a:t>
            </a:r>
            <a:r>
              <a:rPr lang="en-GB" sz="3600" b="1" dirty="0" smtClean="0">
                <a:latin typeface="+mn-lt"/>
              </a:rPr>
              <a:t>…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03294" cy="4486275"/>
          </a:xfrm>
        </p:spPr>
        <p:txBody>
          <a:bodyPr>
            <a:noAutofit/>
          </a:bodyPr>
          <a:lstStyle/>
          <a:p>
            <a:r>
              <a:rPr lang="en-GB" sz="3200" dirty="0" smtClean="0"/>
              <a:t>Appreciate </a:t>
            </a:r>
            <a:r>
              <a:rPr lang="en-GB" sz="3200" dirty="0" smtClean="0"/>
              <a:t>the gradual variations in properties across </a:t>
            </a:r>
            <a:r>
              <a:rPr lang="en-GB" sz="3200" dirty="0" smtClean="0"/>
              <a:t>a </a:t>
            </a:r>
            <a:r>
              <a:rPr lang="en-GB" sz="3200" dirty="0" err="1" smtClean="0"/>
              <a:t>homolgs</a:t>
            </a:r>
            <a:r>
              <a:rPr lang="en-GB" sz="3200" dirty="0" smtClean="0"/>
              <a:t>. </a:t>
            </a:r>
            <a:r>
              <a:rPr lang="en-GB" sz="3200" dirty="0" smtClean="0"/>
              <a:t>series</a:t>
            </a:r>
          </a:p>
          <a:p>
            <a:r>
              <a:rPr lang="en-GB" sz="3200" dirty="0" smtClean="0"/>
              <a:t>Identify functional groups from their general </a:t>
            </a:r>
            <a:r>
              <a:rPr lang="en-GB" sz="3200" dirty="0" err="1" smtClean="0"/>
              <a:t>forml</a:t>
            </a:r>
            <a:r>
              <a:rPr lang="en-GB" sz="3200" dirty="0" smtClean="0"/>
              <a:t>. or molecular formula</a:t>
            </a:r>
          </a:p>
          <a:p>
            <a:pPr lvl="1"/>
            <a:r>
              <a:rPr lang="en-GB" sz="2800" dirty="0" smtClean="0"/>
              <a:t>Show </a:t>
            </a:r>
            <a:r>
              <a:rPr lang="en-GB" sz="2800" dirty="0" smtClean="0"/>
              <a:t>how </a:t>
            </a:r>
            <a:r>
              <a:rPr lang="en-GB" sz="2800" dirty="0"/>
              <a:t>2</a:t>
            </a:r>
            <a:r>
              <a:rPr lang="en-GB" sz="2800" dirty="0" smtClean="0"/>
              <a:t>name them as prefix/suffix</a:t>
            </a:r>
          </a:p>
          <a:p>
            <a:r>
              <a:rPr lang="en-GB" sz="3200" dirty="0" smtClean="0"/>
              <a:t>Understand the rules governing the naming of  </a:t>
            </a:r>
            <a:r>
              <a:rPr lang="en-GB" sz="3200" dirty="0" err="1" smtClean="0"/>
              <a:t>cmpds</a:t>
            </a:r>
            <a:r>
              <a:rPr lang="en-GB" sz="3200" dirty="0"/>
              <a:t> </a:t>
            </a:r>
            <a:r>
              <a:rPr lang="en-GB" sz="3200" dirty="0" smtClean="0"/>
              <a:t>&amp; apply </a:t>
            </a:r>
            <a:r>
              <a:rPr lang="en-GB" sz="3200" dirty="0" smtClean="0"/>
              <a:t>them</a:t>
            </a:r>
          </a:p>
          <a:p>
            <a:pPr algn="just"/>
            <a:r>
              <a:rPr lang="en-GB" sz="3200" dirty="0"/>
              <a:t>Be able to convert drawn </a:t>
            </a:r>
            <a:r>
              <a:rPr lang="en-GB" sz="3200" dirty="0" smtClean="0"/>
              <a:t>structures </a:t>
            </a:r>
            <a:r>
              <a:rPr lang="en-GB" sz="3200" dirty="0"/>
              <a:t>into IUPAC </a:t>
            </a:r>
            <a:r>
              <a:rPr lang="en-GB" sz="3200" dirty="0" smtClean="0"/>
              <a:t>names and </a:t>
            </a:r>
            <a:r>
              <a:rPr lang="en-GB" sz="3200" i="1" dirty="0" smtClean="0"/>
              <a:t>vice verse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94" y="1825625"/>
            <a:ext cx="485050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COURSE CONTENT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b="1" dirty="0"/>
              <a:t>PART A – Mr. Joseph</a:t>
            </a:r>
          </a:p>
          <a:p>
            <a:pPr lvl="0"/>
            <a:r>
              <a:rPr lang="en-US" dirty="0"/>
              <a:t>Introduction. History, classifications				0.5 week</a:t>
            </a:r>
          </a:p>
          <a:p>
            <a:pPr lvl="0"/>
            <a:r>
              <a:rPr lang="en-US" dirty="0"/>
              <a:t>Carbon: Bonding in organic compounds, </a:t>
            </a:r>
            <a:r>
              <a:rPr lang="en-US" dirty="0" smtClean="0"/>
              <a:t>structure</a:t>
            </a:r>
            <a:r>
              <a:rPr lang="en-US" dirty="0"/>
              <a:t>			0.5 week</a:t>
            </a:r>
            <a:endParaRPr lang="en-GB" dirty="0"/>
          </a:p>
          <a:p>
            <a:pPr lvl="0"/>
            <a:r>
              <a:rPr lang="en-US" dirty="0"/>
              <a:t>Functional groups							</a:t>
            </a:r>
            <a:r>
              <a:rPr lang="en-US" dirty="0" smtClean="0"/>
              <a:t>0.5 week</a:t>
            </a:r>
            <a:endParaRPr lang="en-GB" dirty="0"/>
          </a:p>
          <a:p>
            <a:pPr lvl="0"/>
            <a:r>
              <a:rPr lang="en-US" dirty="0"/>
              <a:t>IUPAC nomenclature						1 week</a:t>
            </a:r>
            <a:endParaRPr lang="en-GB" dirty="0"/>
          </a:p>
          <a:p>
            <a:pPr lvl="0"/>
            <a:r>
              <a:rPr lang="en-US" dirty="0"/>
              <a:t>Isomerism – Structural &amp; Stereo-isomerism			2 weeks</a:t>
            </a:r>
            <a:endParaRPr lang="en-GB" dirty="0"/>
          </a:p>
          <a:p>
            <a:pPr lvl="0"/>
            <a:r>
              <a:rPr lang="en-US" dirty="0" err="1"/>
              <a:t>Hybridisation</a:t>
            </a:r>
            <a:r>
              <a:rPr lang="en-US" dirty="0"/>
              <a:t> – Resonance effects &amp; others			2 weeks</a:t>
            </a:r>
          </a:p>
          <a:p>
            <a:pPr marL="0" lvl="0" indent="0">
              <a:buNone/>
            </a:pPr>
            <a:r>
              <a:rPr lang="en-US" b="1" dirty="0"/>
              <a:t>PART B – Assoc. Prof. </a:t>
            </a:r>
            <a:r>
              <a:rPr lang="en-US" b="1" dirty="0" err="1"/>
              <a:t>Okoli</a:t>
            </a:r>
            <a:endParaRPr lang="en-GB" b="1" dirty="0"/>
          </a:p>
          <a:p>
            <a:pPr lvl="0"/>
            <a:r>
              <a:rPr lang="en-US" dirty="0"/>
              <a:t>Alkanes, Alkenes, Alkynes						</a:t>
            </a:r>
          </a:p>
          <a:p>
            <a:pPr lvl="0"/>
            <a:r>
              <a:rPr lang="en-US" dirty="0"/>
              <a:t>Alkyl halides, </a:t>
            </a:r>
            <a:r>
              <a:rPr lang="en-US" dirty="0" err="1"/>
              <a:t>Alkanols</a:t>
            </a:r>
            <a:r>
              <a:rPr lang="en-US" dirty="0"/>
              <a:t>						</a:t>
            </a:r>
            <a:endParaRPr lang="en-GB" dirty="0"/>
          </a:p>
          <a:p>
            <a:r>
              <a:rPr lang="en-US" dirty="0"/>
              <a:t>Carbonyl compounds: </a:t>
            </a:r>
            <a:r>
              <a:rPr lang="en-US" dirty="0" err="1"/>
              <a:t>Alkanals</a:t>
            </a:r>
            <a:r>
              <a:rPr lang="en-US" dirty="0"/>
              <a:t> and </a:t>
            </a:r>
            <a:r>
              <a:rPr lang="en-US" dirty="0" err="1"/>
              <a:t>Alkanones</a:t>
            </a:r>
            <a:r>
              <a:rPr lang="en-US" dirty="0"/>
              <a:t>. 	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27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HOMOLOGOUS SERIES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200" dirty="0"/>
              <a:t>F</a:t>
            </a:r>
            <a:r>
              <a:rPr lang="en-US" sz="3200" dirty="0" smtClean="0"/>
              <a:t>amily </a:t>
            </a:r>
            <a:r>
              <a:rPr lang="en-US" sz="3200" dirty="0"/>
              <a:t>of </a:t>
            </a:r>
            <a:r>
              <a:rPr lang="en-US" sz="3200" dirty="0" smtClean="0"/>
              <a:t>compounds with same functional group where…</a:t>
            </a:r>
          </a:p>
          <a:p>
            <a:pPr lvl="1" algn="just"/>
            <a:r>
              <a:rPr lang="en-US" sz="2800" dirty="0" smtClean="0"/>
              <a:t>Members (homologues) differ by </a:t>
            </a:r>
            <a:r>
              <a:rPr lang="en-US" sz="2800" dirty="0"/>
              <a:t>a methylene group (i.e. CH</a:t>
            </a:r>
            <a:r>
              <a:rPr lang="en-GB" sz="2800" baseline="-25000" dirty="0"/>
              <a:t>2</a:t>
            </a:r>
            <a:r>
              <a:rPr lang="en-GB" sz="2800" dirty="0" smtClean="0"/>
              <a:t>) </a:t>
            </a:r>
            <a:endParaRPr lang="en-GB" sz="3200" dirty="0" smtClean="0"/>
          </a:p>
          <a:p>
            <a:pPr algn="just"/>
            <a:r>
              <a:rPr lang="en-GB" sz="3200" dirty="0" smtClean="0"/>
              <a:t>They have same </a:t>
            </a:r>
            <a:r>
              <a:rPr lang="en-GB" sz="3200" dirty="0"/>
              <a:t>empirical </a:t>
            </a:r>
            <a:r>
              <a:rPr lang="en-GB" sz="3200" dirty="0" smtClean="0"/>
              <a:t>formula &amp; same general formula </a:t>
            </a:r>
          </a:p>
          <a:p>
            <a:pPr lvl="1" algn="just"/>
            <a:r>
              <a:rPr lang="en-GB" sz="2800" dirty="0" smtClean="0"/>
              <a:t>Hence </a:t>
            </a:r>
            <a:r>
              <a:rPr lang="en-GB" sz="2800" b="1" dirty="0"/>
              <a:t>similar chemical </a:t>
            </a:r>
            <a:r>
              <a:rPr lang="en-GB" sz="2800" b="1" dirty="0" smtClean="0"/>
              <a:t>properties</a:t>
            </a:r>
          </a:p>
          <a:p>
            <a:pPr lvl="1" algn="just"/>
            <a:r>
              <a:rPr lang="en-GB" sz="2800" dirty="0" smtClean="0"/>
              <a:t>With </a:t>
            </a:r>
            <a:r>
              <a:rPr lang="en-GB" sz="2800" b="1" dirty="0" smtClean="0"/>
              <a:t>gradual variations </a:t>
            </a:r>
            <a:r>
              <a:rPr lang="en-GB" sz="2800" b="1" dirty="0"/>
              <a:t>in the </a:t>
            </a:r>
            <a:r>
              <a:rPr lang="en-GB" sz="2800" b="1" dirty="0" smtClean="0"/>
              <a:t>properties </a:t>
            </a:r>
            <a:r>
              <a:rPr lang="en-GB" sz="2800" dirty="0" smtClean="0"/>
              <a:t>as series progresses</a:t>
            </a:r>
          </a:p>
          <a:p>
            <a:pPr algn="just"/>
            <a:r>
              <a:rPr lang="en-GB" sz="3200" dirty="0" err="1" smtClean="0"/>
              <a:t>Eg</a:t>
            </a:r>
            <a:r>
              <a:rPr lang="en-GB" sz="3200" dirty="0" smtClean="0"/>
              <a:t> Alkenes </a:t>
            </a:r>
            <a:r>
              <a:rPr lang="en-GB" sz="3200" b="1" dirty="0" smtClean="0"/>
              <a:t>(C</a:t>
            </a:r>
            <a:r>
              <a:rPr lang="en-GB" sz="3200" b="1" baseline="-25000" dirty="0" smtClean="0"/>
              <a:t>n</a:t>
            </a:r>
            <a:r>
              <a:rPr lang="en-GB" sz="3200" b="1" dirty="0" smtClean="0"/>
              <a:t>H</a:t>
            </a:r>
            <a:r>
              <a:rPr lang="en-GB" sz="3200" b="1" baseline="-25000" dirty="0" smtClean="0"/>
              <a:t>2n</a:t>
            </a:r>
            <a:r>
              <a:rPr lang="en-GB" sz="3200" b="1" dirty="0" smtClean="0"/>
              <a:t>): </a:t>
            </a:r>
            <a:r>
              <a:rPr lang="en-GB" sz="3200" dirty="0" smtClean="0"/>
              <a:t>Members </a:t>
            </a:r>
            <a:r>
              <a:rPr lang="en-GB" sz="3200" b="1" dirty="0" smtClean="0"/>
              <a:t>CH</a:t>
            </a:r>
            <a:r>
              <a:rPr lang="en-GB" sz="3200" b="1" baseline="-25000" dirty="0" smtClean="0"/>
              <a:t>4</a:t>
            </a:r>
            <a:r>
              <a:rPr lang="en-GB" sz="3200" b="1" dirty="0"/>
              <a:t>, C</a:t>
            </a:r>
            <a:r>
              <a:rPr lang="en-GB" sz="3200" b="1" baseline="-25000" dirty="0"/>
              <a:t>2</a:t>
            </a:r>
            <a:r>
              <a:rPr lang="en-GB" sz="3200" b="1" dirty="0"/>
              <a:t>H</a:t>
            </a:r>
            <a:r>
              <a:rPr lang="en-GB" sz="3200" b="1" baseline="-25000" dirty="0"/>
              <a:t>6</a:t>
            </a:r>
            <a:r>
              <a:rPr lang="en-GB" sz="3200" b="1" dirty="0"/>
              <a:t>, C</a:t>
            </a:r>
            <a:r>
              <a:rPr lang="en-GB" sz="3200" b="1" baseline="-25000" dirty="0"/>
              <a:t>3</a:t>
            </a:r>
            <a:r>
              <a:rPr lang="en-GB" sz="3200" b="1" dirty="0"/>
              <a:t>H</a:t>
            </a:r>
            <a:r>
              <a:rPr lang="en-GB" sz="3200" b="1" baseline="-25000" dirty="0"/>
              <a:t>8</a:t>
            </a:r>
            <a:r>
              <a:rPr lang="en-GB" sz="3200" dirty="0"/>
              <a:t> </a:t>
            </a:r>
            <a:r>
              <a:rPr lang="en-GB" sz="3200" dirty="0" smtClean="0"/>
              <a:t>all differ by </a:t>
            </a:r>
            <a:r>
              <a:rPr lang="en-GB" sz="3200" b="1" dirty="0" smtClean="0"/>
              <a:t>CH</a:t>
            </a:r>
            <a:r>
              <a:rPr lang="en-GB" sz="3200" b="1" baseline="-25000" dirty="0" smtClean="0"/>
              <a:t>2</a:t>
            </a:r>
            <a:endParaRPr lang="en-GB" sz="3200" b="1" dirty="0"/>
          </a:p>
          <a:p>
            <a:pPr algn="just"/>
            <a:r>
              <a:rPr lang="en-GB" sz="3200" dirty="0" smtClean="0"/>
              <a:t>Eg2: Alcohols </a:t>
            </a:r>
            <a:r>
              <a:rPr lang="en-GB" sz="3200" b="1" dirty="0" smtClean="0"/>
              <a:t>(C</a:t>
            </a:r>
            <a:r>
              <a:rPr lang="en-GB" sz="3200" b="1" baseline="-25000" dirty="0" smtClean="0"/>
              <a:t>n</a:t>
            </a:r>
            <a:r>
              <a:rPr lang="en-GB" sz="3200" b="1" dirty="0" smtClean="0"/>
              <a:t>H</a:t>
            </a:r>
            <a:r>
              <a:rPr lang="en-GB" sz="3200" b="1" baseline="-25000" dirty="0" smtClean="0"/>
              <a:t>2n+2</a:t>
            </a:r>
            <a:r>
              <a:rPr lang="en-GB" sz="3200" b="1" dirty="0" smtClean="0"/>
              <a:t>O) </a:t>
            </a:r>
            <a:r>
              <a:rPr lang="en-GB" sz="3200" dirty="0" smtClean="0"/>
              <a:t>(R-OH). Members; CH</a:t>
            </a:r>
            <a:r>
              <a:rPr lang="en-GB" sz="3200" baseline="-25000" dirty="0" smtClean="0"/>
              <a:t>3</a:t>
            </a:r>
            <a:r>
              <a:rPr lang="en-GB" sz="3200" dirty="0" smtClean="0"/>
              <a:t>OH, C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H</a:t>
            </a:r>
            <a:r>
              <a:rPr lang="en-GB" sz="3200" baseline="-25000" dirty="0" smtClean="0"/>
              <a:t>5</a:t>
            </a:r>
            <a:r>
              <a:rPr lang="en-GB" sz="3200" dirty="0" smtClean="0"/>
              <a:t>OH</a:t>
            </a:r>
            <a:endParaRPr lang="en-GB" sz="3200" dirty="0"/>
          </a:p>
          <a:p>
            <a:pPr algn="just"/>
            <a:endParaRPr lang="en-GB" sz="32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31732"/>
            <a:ext cx="1009168" cy="91969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176625" y="5328461"/>
            <a:ext cx="1646902" cy="990431"/>
            <a:chOff x="1927795" y="2877219"/>
            <a:chExt cx="1646902" cy="9904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8157" y="2877219"/>
              <a:ext cx="1606540" cy="9229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927795" y="3498318"/>
              <a:ext cx="988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Propene</a:t>
              </a:r>
              <a:endParaRPr lang="en-GB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11716" y="5331732"/>
            <a:ext cx="2010911" cy="991336"/>
            <a:chOff x="3762886" y="2880490"/>
            <a:chExt cx="2010911" cy="9913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23527" y="2880490"/>
              <a:ext cx="1950270" cy="91969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62886" y="3502494"/>
              <a:ext cx="869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err="1"/>
                <a:t>B</a:t>
              </a:r>
              <a:r>
                <a:rPr lang="en-GB" b="1" dirty="0" err="1" smtClean="0"/>
                <a:t>utene</a:t>
              </a:r>
              <a:endParaRPr lang="en-GB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10816" y="5329767"/>
            <a:ext cx="2373391" cy="989125"/>
            <a:chOff x="5961986" y="2878525"/>
            <a:chExt cx="2373391" cy="9891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2627" y="2878525"/>
              <a:ext cx="2312750" cy="92165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961986" y="3498318"/>
              <a:ext cx="972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Pentene</a:t>
              </a:r>
              <a:endParaRPr lang="en-GB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096105" y="5333353"/>
            <a:ext cx="2010491" cy="989125"/>
            <a:chOff x="8409916" y="2878525"/>
            <a:chExt cx="2010491" cy="989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1584" y="2878525"/>
              <a:ext cx="1408823" cy="92165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409916" y="3498318"/>
              <a:ext cx="913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Ethanol</a:t>
              </a:r>
              <a:endParaRPr lang="en-GB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668769" y="5329767"/>
            <a:ext cx="1728773" cy="989125"/>
            <a:chOff x="9994646" y="2878525"/>
            <a:chExt cx="1728773" cy="9891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664766" y="2878525"/>
              <a:ext cx="1058653" cy="92165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994646" y="349831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Methanol</a:t>
              </a:r>
              <a:endParaRPr lang="en-GB" b="1" dirty="0"/>
            </a:p>
          </p:txBody>
        </p:sp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Perhaps the easiest example would be…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endParaRPr lang="en-GB" sz="32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837"/>
            <a:ext cx="10515600" cy="54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2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:\Users\Admin\Pictures\Screenshots\Screenshot (12)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3" y="1064712"/>
            <a:ext cx="11837096" cy="54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HOMOLOGOUS SERIES: Characteristics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endParaRPr lang="en-GB" sz="3200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105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HOMOLOGOUS SERIES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Q6</a:t>
            </a:r>
          </a:p>
          <a:p>
            <a:pPr marL="0" indent="0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r>
              <a:rPr lang="en-GB" b="1" dirty="0" smtClean="0">
                <a:latin typeface="Comic Sans MS" panose="030F0702030302020204" pitchFamily="66" charset="0"/>
              </a:rPr>
              <a:t>Show five (5) homologues of the compound </a:t>
            </a:r>
            <a:r>
              <a:rPr lang="en-GB" b="1" dirty="0" smtClean="0">
                <a:latin typeface="Comic Sans MS" panose="030F0702030302020204" pitchFamily="66" charset="0"/>
              </a:rPr>
              <a:t>below?</a:t>
            </a:r>
          </a:p>
          <a:p>
            <a:pPr marL="0" indent="0">
              <a:buNone/>
            </a:pPr>
            <a:r>
              <a:rPr lang="en-GB" b="1" i="1" dirty="0">
                <a:latin typeface="Comic Sans MS" panose="030F0702030302020204" pitchFamily="66" charset="0"/>
              </a:rPr>
              <a:t>	</a:t>
            </a:r>
            <a:r>
              <a:rPr lang="en-GB" b="1" i="1" dirty="0" smtClean="0">
                <a:latin typeface="Comic Sans MS" panose="030F0702030302020204" pitchFamily="66" charset="0"/>
              </a:rPr>
              <a:t>			</a:t>
            </a:r>
            <a:r>
              <a:rPr lang="en-GB" i="1" dirty="0" smtClean="0">
                <a:latin typeface="Comic Sans MS" panose="030F0702030302020204" pitchFamily="66" charset="0"/>
              </a:rPr>
              <a:t>Don’t skip</a:t>
            </a:r>
          </a:p>
          <a:p>
            <a:pPr marL="0" indent="0">
              <a:buNone/>
            </a:pPr>
            <a:endParaRPr lang="en-GB" i="1" dirty="0" smtClean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487" y="3779026"/>
            <a:ext cx="5271760" cy="135373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27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smtClean="0">
                <a:latin typeface="Comic Sans MS" panose="030F0702030302020204" pitchFamily="66" charset="0"/>
              </a:rPr>
              <a:t>QUESTIONS</a:t>
            </a:r>
            <a:r>
              <a:rPr lang="en-GB" sz="3200" b="1" dirty="0">
                <a:latin typeface="Comic Sans MS" panose="030F0702030302020204" pitchFamily="66" charset="0"/>
              </a:rPr>
              <a:t>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1" y="2645233"/>
            <a:ext cx="7908497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3200" dirty="0"/>
              <a:t>A functional group </a:t>
            </a:r>
            <a:r>
              <a:rPr lang="en-GB" sz="3200" dirty="0" smtClean="0"/>
              <a:t>is a group </a:t>
            </a:r>
            <a:r>
              <a:rPr lang="en-GB" sz="3200" dirty="0"/>
              <a:t>of atoms bound together in a particular </a:t>
            </a:r>
            <a:r>
              <a:rPr lang="en-GB" sz="3200" dirty="0" smtClean="0"/>
              <a:t>manner which…</a:t>
            </a:r>
          </a:p>
          <a:p>
            <a:pPr lvl="1" algn="just"/>
            <a:r>
              <a:rPr lang="en-GB" sz="2800" dirty="0" smtClean="0"/>
              <a:t>Are responsible </a:t>
            </a:r>
            <a:r>
              <a:rPr lang="en-GB" sz="2800" dirty="0"/>
              <a:t>for the characteristic properties of the </a:t>
            </a:r>
            <a:r>
              <a:rPr lang="en-GB" sz="2800" dirty="0" smtClean="0"/>
              <a:t>compound</a:t>
            </a:r>
          </a:p>
          <a:p>
            <a:pPr lvl="1" algn="just"/>
            <a:r>
              <a:rPr lang="en-GB" sz="2800" dirty="0" smtClean="0"/>
              <a:t>Determines </a:t>
            </a:r>
            <a:r>
              <a:rPr lang="en-GB" sz="2800" dirty="0"/>
              <a:t>the kind of chemical reactions </a:t>
            </a:r>
            <a:r>
              <a:rPr lang="en-GB" sz="2800" dirty="0" smtClean="0"/>
              <a:t>a compound undergoes</a:t>
            </a:r>
            <a:endParaRPr lang="en-GB" sz="2800" dirty="0"/>
          </a:p>
          <a:p>
            <a:pPr algn="just"/>
            <a:endParaRPr lang="en-GB" dirty="0" smtClean="0"/>
          </a:p>
          <a:p>
            <a:pPr algn="just"/>
            <a:r>
              <a:rPr lang="en-GB" dirty="0" err="1" smtClean="0"/>
              <a:t>e.g</a:t>
            </a:r>
            <a:r>
              <a:rPr lang="en-GB" dirty="0" smtClean="0"/>
              <a:t> </a:t>
            </a:r>
            <a:r>
              <a:rPr lang="en-GB" dirty="0"/>
              <a:t>carboxylic acid (R-COOH), alcohol (R-OH), amine (R-NH</a:t>
            </a:r>
            <a:r>
              <a:rPr lang="en-GB" baseline="-25000" dirty="0"/>
              <a:t>2</a:t>
            </a:r>
            <a:r>
              <a:rPr lang="en-GB" dirty="0"/>
              <a:t>). </a:t>
            </a:r>
            <a:endParaRPr lang="en-GB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2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IDENTIFICATION OF 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GB" sz="3200" dirty="0" smtClean="0"/>
              <a:t>It is important for the student to be able to recognise/ identify </a:t>
            </a:r>
            <a:r>
              <a:rPr lang="en-GB" sz="3200" dirty="0" smtClean="0"/>
              <a:t>functional </a:t>
            </a:r>
            <a:r>
              <a:rPr lang="en-GB" sz="3200" dirty="0" smtClean="0"/>
              <a:t>groups</a:t>
            </a:r>
          </a:p>
          <a:p>
            <a:pPr lvl="1" algn="just"/>
            <a:r>
              <a:rPr lang="en-GB" sz="2800" b="1" dirty="0" smtClean="0"/>
              <a:t>THE MORE YOU LOOK THE MORE YOU SEE!!!</a:t>
            </a:r>
          </a:p>
          <a:p>
            <a:r>
              <a:rPr lang="en-GB" sz="3200" dirty="0" smtClean="0"/>
              <a:t>You must be able to tell the following about them</a:t>
            </a:r>
            <a:r>
              <a:rPr lang="en-GB" sz="3200" dirty="0" smtClean="0"/>
              <a:t>…</a:t>
            </a:r>
            <a:endParaRPr lang="en-GB" sz="3200" dirty="0"/>
          </a:p>
          <a:p>
            <a:pPr lvl="1"/>
            <a:r>
              <a:rPr lang="en-GB" sz="2800" dirty="0"/>
              <a:t>Name	</a:t>
            </a:r>
            <a:r>
              <a:rPr lang="en-GB" sz="2800" dirty="0" smtClean="0"/>
              <a:t>	</a:t>
            </a:r>
            <a:r>
              <a:rPr lang="en-GB" sz="2800" dirty="0"/>
              <a:t>	</a:t>
            </a:r>
            <a:r>
              <a:rPr lang="en-GB" sz="2800" dirty="0" smtClean="0"/>
              <a:t>	e.g</a:t>
            </a:r>
            <a:r>
              <a:rPr lang="en-GB" sz="2800" dirty="0"/>
              <a:t>. Alcohol </a:t>
            </a:r>
          </a:p>
          <a:p>
            <a:pPr lvl="1"/>
            <a:r>
              <a:rPr lang="en-GB" sz="2800" dirty="0"/>
              <a:t>General </a:t>
            </a:r>
            <a:r>
              <a:rPr lang="en-GB" sz="2800" dirty="0" smtClean="0"/>
              <a:t>formula	</a:t>
            </a:r>
            <a:r>
              <a:rPr lang="en-GB" sz="2800" dirty="0"/>
              <a:t>	e.g. R-OH</a:t>
            </a:r>
          </a:p>
          <a:p>
            <a:pPr lvl="1"/>
            <a:r>
              <a:rPr lang="en-GB" sz="2800" dirty="0"/>
              <a:t>Examples 	</a:t>
            </a:r>
            <a:r>
              <a:rPr lang="en-GB" sz="2800" dirty="0" smtClean="0"/>
              <a:t>		e.g</a:t>
            </a:r>
            <a:r>
              <a:rPr lang="en-GB" sz="2800" dirty="0"/>
              <a:t>. Ethanol</a:t>
            </a:r>
          </a:p>
          <a:p>
            <a:pPr lvl="1"/>
            <a:r>
              <a:rPr lang="en-GB" sz="2800" dirty="0" smtClean="0"/>
              <a:t>Structural </a:t>
            </a:r>
            <a:r>
              <a:rPr lang="en-GB" sz="2800" dirty="0"/>
              <a:t>formula </a:t>
            </a:r>
            <a:r>
              <a:rPr lang="en-GB" sz="2800" dirty="0" smtClean="0"/>
              <a:t>		</a:t>
            </a:r>
            <a:r>
              <a:rPr lang="en-GB" sz="2800" dirty="0" err="1" smtClean="0"/>
              <a:t>e.g</a:t>
            </a:r>
            <a:r>
              <a:rPr lang="en-GB" sz="2800" dirty="0" smtClean="0"/>
              <a:t> </a:t>
            </a:r>
            <a:r>
              <a:rPr lang="en-GB" dirty="0"/>
              <a:t>CH</a:t>
            </a:r>
            <a:r>
              <a:rPr lang="en-GB" baseline="-25000" dirty="0"/>
              <a:t>3</a:t>
            </a:r>
            <a:r>
              <a:rPr lang="en-GB" dirty="0"/>
              <a:t>CH</a:t>
            </a:r>
            <a:r>
              <a:rPr lang="en-GB" baseline="-25000" dirty="0"/>
              <a:t>2</a:t>
            </a:r>
            <a:r>
              <a:rPr lang="en-GB" dirty="0"/>
              <a:t>OH </a:t>
            </a:r>
          </a:p>
          <a:p>
            <a:pPr lvl="1"/>
            <a:r>
              <a:rPr lang="en-GB" sz="2800" dirty="0" smtClean="0"/>
              <a:t>Naming as Suffix</a:t>
            </a:r>
            <a:r>
              <a:rPr lang="en-GB" sz="2800" dirty="0"/>
              <a:t>	</a:t>
            </a:r>
            <a:r>
              <a:rPr lang="en-GB" sz="2800" dirty="0" smtClean="0"/>
              <a:t>	-</a:t>
            </a:r>
            <a:r>
              <a:rPr lang="en-GB" sz="2800" dirty="0" err="1" smtClean="0"/>
              <a:t>ol</a:t>
            </a:r>
            <a:endParaRPr lang="en-GB" sz="2800" dirty="0" smtClean="0"/>
          </a:p>
          <a:p>
            <a:pPr lvl="1"/>
            <a:r>
              <a:rPr lang="en-GB" sz="2800" dirty="0" smtClean="0"/>
              <a:t>Namin</a:t>
            </a:r>
            <a:r>
              <a:rPr lang="en-GB" sz="2800" dirty="0" smtClean="0"/>
              <a:t>g as </a:t>
            </a:r>
            <a:r>
              <a:rPr lang="en-GB" sz="2800" dirty="0" smtClean="0"/>
              <a:t>Prefix</a:t>
            </a:r>
            <a:r>
              <a:rPr lang="en-GB" sz="2800" dirty="0" smtClean="0"/>
              <a:t>		</a:t>
            </a:r>
            <a:r>
              <a:rPr lang="en-GB" sz="2800" dirty="0" err="1" smtClean="0"/>
              <a:t>Hydroxy</a:t>
            </a:r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451711"/>
            <a:ext cx="1413445" cy="10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IDENTIFICATION OF 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a</a:t>
            </a:r>
            <a:endParaRPr lang="en-GB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1" y="1230369"/>
            <a:ext cx="11602359" cy="515531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1881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IDENTIFICATION OF 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a</a:t>
            </a:r>
            <a:endParaRPr lang="en-GB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1" y="1308300"/>
            <a:ext cx="11511418" cy="504804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IDENTIFICATION OF 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Comic Sans MS" panose="030F0702030302020204" pitchFamily="66" charset="0"/>
              </a:rPr>
              <a:t>a</a:t>
            </a:r>
            <a:endParaRPr lang="en-GB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29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3" y="1241622"/>
            <a:ext cx="11439309" cy="51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4712" y="1064713"/>
            <a:ext cx="9995508" cy="2537324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prstClr val="black"/>
                </a:solidFill>
                <a:latin typeface="Calibri" panose="020F0502020204030204"/>
              </a:rPr>
              <a:t>CHM 103</a:t>
            </a:r>
            <a:r>
              <a:rPr lang="en-GB" b="1" dirty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b="1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/>
            </a:r>
            <a:b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O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RGANIC </a:t>
            </a:r>
            <a:r>
              <a:rPr lang="en-GB" sz="4000" b="1" dirty="0">
                <a:solidFill>
                  <a:prstClr val="black"/>
                </a:solidFill>
                <a:latin typeface="Calibri" panose="020F0502020204030204"/>
              </a:rPr>
              <a:t>CHEMSTRY </a:t>
            </a:r>
            <a:r>
              <a:rPr lang="en-GB" sz="4000" b="1" dirty="0" smtClean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lang="en-GB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4712" y="3602037"/>
            <a:ext cx="9995508" cy="2623399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Department of Chemical Sciences</a:t>
            </a:r>
          </a:p>
          <a:p>
            <a:r>
              <a:rPr lang="en-GB" dirty="0"/>
              <a:t>Faculty of Science and Technology</a:t>
            </a:r>
          </a:p>
          <a:p>
            <a:r>
              <a:rPr lang="en-GB" dirty="0"/>
              <a:t>Bingham University, </a:t>
            </a:r>
            <a:r>
              <a:rPr lang="en-GB" dirty="0" err="1"/>
              <a:t>Karu</a:t>
            </a:r>
            <a:endParaRPr lang="en-GB" dirty="0"/>
          </a:p>
          <a:p>
            <a:endParaRPr lang="en-GB" sz="3200" dirty="0"/>
          </a:p>
          <a:p>
            <a:r>
              <a:rPr lang="en-GB" sz="2800" b="1" dirty="0"/>
              <a:t>Course Lecturer: Joseph C. </a:t>
            </a:r>
            <a:r>
              <a:rPr lang="en-GB" sz="2800" b="1" dirty="0" err="1"/>
              <a:t>Oguegbulu</a:t>
            </a:r>
            <a:endParaRPr lang="en-GB" sz="2800" b="1" dirty="0"/>
          </a:p>
          <a:p>
            <a:r>
              <a:rPr lang="en-GB" sz="3600" b="1" dirty="0"/>
              <a:t>Joseph.oguegbulu@binghamuni.edu.ng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5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III: FUNCT. GRP IDENTIFICATION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Q7</a:t>
            </a:r>
          </a:p>
          <a:p>
            <a:pPr algn="just"/>
            <a:r>
              <a:rPr lang="en-GB" b="1" dirty="0" smtClean="0">
                <a:latin typeface="Comic Sans MS" panose="030F0702030302020204" pitchFamily="66" charset="0"/>
              </a:rPr>
              <a:t>Identify the following functional groups</a:t>
            </a:r>
            <a:endParaRPr lang="en-GB" b="1" dirty="0">
              <a:latin typeface="Comic Sans MS" panose="030F0702030302020204" pitchFamily="66" charset="0"/>
            </a:endParaRPr>
          </a:p>
          <a:p>
            <a:pPr algn="just"/>
            <a:endParaRPr lang="en-GB" b="1" dirty="0" smtClean="0">
              <a:latin typeface="Comic Sans MS" panose="030F0702030302020204" pitchFamily="66" charset="0"/>
            </a:endParaRPr>
          </a:p>
          <a:p>
            <a:pPr algn="just"/>
            <a:endParaRPr lang="en-GB" b="1" dirty="0">
              <a:latin typeface="Comic Sans MS" panose="030F0702030302020204" pitchFamily="66" charset="0"/>
            </a:endParaRPr>
          </a:p>
          <a:p>
            <a:pPr algn="just"/>
            <a:endParaRPr lang="en-GB" b="1" dirty="0" smtClean="0">
              <a:latin typeface="Comic Sans MS" panose="030F0702030302020204" pitchFamily="66" charset="0"/>
            </a:endParaRPr>
          </a:p>
          <a:p>
            <a:pPr algn="just"/>
            <a:endParaRPr lang="en-GB" b="1" dirty="0">
              <a:latin typeface="Comic Sans MS" panose="030F0702030302020204" pitchFamily="66" charset="0"/>
            </a:endParaRPr>
          </a:p>
          <a:p>
            <a:pPr algn="just"/>
            <a:endParaRPr lang="en-GB" b="1" dirty="0" smtClean="0">
              <a:latin typeface="Comic Sans MS" panose="030F0702030302020204" pitchFamily="66" charset="0"/>
            </a:endParaRPr>
          </a:p>
          <a:p>
            <a:pPr algn="just"/>
            <a:endParaRPr lang="en-GB" b="1" dirty="0" smtClean="0">
              <a:latin typeface="Comic Sans MS" panose="030F0702030302020204" pitchFamily="66" charset="0"/>
            </a:endParaRPr>
          </a:p>
          <a:p>
            <a:pPr algn="just"/>
            <a:r>
              <a:rPr lang="en-GB" b="1" dirty="0" smtClean="0">
                <a:latin typeface="Comic Sans MS" panose="030F0702030302020204" pitchFamily="66" charset="0"/>
              </a:rPr>
              <a:t>Note: Compounds may have more than one functional group</a:t>
            </a:r>
            <a:endParaRPr lang="en-GB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1" y="4297699"/>
            <a:ext cx="3931802" cy="7110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248" y="4297699"/>
            <a:ext cx="4099155" cy="711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485" y="3027043"/>
            <a:ext cx="1845891" cy="942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218" y="3026341"/>
            <a:ext cx="1885610" cy="9442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403" y="2823167"/>
            <a:ext cx="1400253" cy="11474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6059" y="1890988"/>
            <a:ext cx="2652282" cy="637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9695" y="2823167"/>
            <a:ext cx="1571514" cy="11467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8363" y="2970673"/>
            <a:ext cx="1431461" cy="999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96890" y="4858515"/>
            <a:ext cx="3431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/>
              <a:t>An AMINO ALCOHOL</a:t>
            </a:r>
          </a:p>
          <a:p>
            <a:pPr algn="ctr"/>
            <a:r>
              <a:rPr lang="en-GB" sz="1600" b="1" dirty="0" smtClean="0"/>
              <a:t>OR </a:t>
            </a:r>
          </a:p>
          <a:p>
            <a:pPr algn="ctr"/>
            <a:r>
              <a:rPr lang="en-GB" sz="2000" b="1" dirty="0" smtClean="0"/>
              <a:t>A HYDROXY AMINE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9980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TUTORIAL III: FUNCT. GRP IDENTIFICATION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Q7: </a:t>
            </a:r>
            <a:r>
              <a:rPr lang="en-GB" sz="6700" b="1" dirty="0" smtClean="0">
                <a:latin typeface="Comic Sans MS" panose="030F0702030302020204" pitchFamily="66" charset="0"/>
              </a:rPr>
              <a:t>Answers: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Alcohol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Amide  (NOT AMINE!!)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Alkyne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Carboxylic acid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Ketone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Aldehyde</a:t>
            </a:r>
          </a:p>
          <a:p>
            <a:pPr marL="0" indent="0" algn="just">
              <a:buNone/>
            </a:pPr>
            <a:endParaRPr lang="en-GB" b="1" dirty="0" smtClean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GB" b="1" dirty="0" smtClean="0">
                <a:latin typeface="Comic Sans MS" panose="030F0702030302020204" pitchFamily="66" charset="0"/>
              </a:rPr>
              <a:t>Amine</a:t>
            </a:r>
            <a:endParaRPr lang="en-GB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20" y="5754531"/>
            <a:ext cx="2096729" cy="379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720" y="3811155"/>
            <a:ext cx="1260395" cy="643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720" y="3319617"/>
            <a:ext cx="1300585" cy="4987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720" y="2605390"/>
            <a:ext cx="900266" cy="7377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9720" y="2244199"/>
            <a:ext cx="1502610" cy="3611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5808" y="4939304"/>
            <a:ext cx="967995" cy="706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9720" y="4422344"/>
            <a:ext cx="858515" cy="5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Admin\Documents\Nebular\O.C. Joseph\Bingham University\Semester 1\17_18\CHM103\Functional-Group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27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IDENTIFICATION OF FUNCTIONAL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Functional groups containing Oxygen (double &amp;single </a:t>
            </a:r>
            <a:r>
              <a:rPr lang="en-GB" sz="3200" dirty="0" smtClean="0"/>
              <a:t>bonds</a:t>
            </a:r>
            <a:r>
              <a:rPr lang="en-GB" sz="3200" dirty="0"/>
              <a:t>)</a:t>
            </a:r>
          </a:p>
          <a:p>
            <a:endParaRPr lang="en-GB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695907" y="2586748"/>
            <a:ext cx="10800186" cy="3590215"/>
            <a:chOff x="999332" y="2246914"/>
            <a:chExt cx="10193336" cy="24413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32" y="2246914"/>
              <a:ext cx="10193336" cy="24413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236" y="3673373"/>
              <a:ext cx="4091432" cy="1014851"/>
            </a:xfrm>
            <a:prstGeom prst="rect">
              <a:avLst/>
            </a:prstGeom>
          </p:spPr>
        </p:pic>
      </p:grp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1502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4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latin typeface="+mn-lt"/>
              </a:rPr>
              <a:t>IDENTIFICATION OF FUNCTIONAL GROUPS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Functional groups containing Nitrogen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r>
              <a:rPr lang="en-GB" sz="3200" dirty="0"/>
              <a:t>Functional groups containing Halides (</a:t>
            </a:r>
            <a:r>
              <a:rPr lang="en-GB" sz="3200" dirty="0" err="1"/>
              <a:t>Cl</a:t>
            </a:r>
            <a:r>
              <a:rPr lang="en-GB" sz="3200" dirty="0"/>
              <a:t>, Br, I, F, etc.)</a:t>
            </a:r>
          </a:p>
          <a:p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" y="2344119"/>
            <a:ext cx="11249790" cy="1391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53" y="4844573"/>
            <a:ext cx="7572285" cy="142208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107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IDENTIFICATION OF FUNCTIONAL </a:t>
            </a:r>
            <a:r>
              <a:rPr lang="en-GB" b="1" dirty="0">
                <a:latin typeface="+mn-lt"/>
              </a:rPr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Aromatic </a:t>
            </a:r>
            <a:r>
              <a:rPr lang="en-GB" sz="3200" dirty="0" err="1" smtClean="0"/>
              <a:t>vs</a:t>
            </a:r>
            <a:r>
              <a:rPr lang="en-GB" sz="3200" dirty="0" smtClean="0"/>
              <a:t> Aliphatic Functional groups</a:t>
            </a:r>
            <a:endParaRPr lang="en-GB" sz="3200" dirty="0"/>
          </a:p>
          <a:p>
            <a:endParaRPr lang="en-GB" sz="3200" dirty="0" smtClean="0"/>
          </a:p>
          <a:p>
            <a:endParaRPr lang="en-GB" sz="3200" dirty="0"/>
          </a:p>
          <a:p>
            <a:endParaRPr lang="en-GB" sz="3200" dirty="0" smtClean="0"/>
          </a:p>
          <a:p>
            <a:endParaRPr lang="en-GB" sz="3200" dirty="0"/>
          </a:p>
          <a:p>
            <a:r>
              <a:rPr lang="en-GB" sz="3200" dirty="0" smtClean="0"/>
              <a:t>As you can see, a and b are aliphatic groups while c and d are aromatic groups</a:t>
            </a:r>
            <a:endParaRPr lang="en-GB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81" y="2459563"/>
            <a:ext cx="10814438" cy="21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smtClean="0">
                <a:latin typeface="Comic Sans MS" panose="030F0702030302020204" pitchFamily="66" charset="0"/>
              </a:rPr>
              <a:t>QUESTIONS</a:t>
            </a:r>
            <a:r>
              <a:rPr lang="en-GB" sz="3200" b="1" dirty="0">
                <a:latin typeface="Comic Sans MS" panose="030F0702030302020204" pitchFamily="66" charset="0"/>
              </a:rPr>
              <a:t>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1" y="2645233"/>
            <a:ext cx="7908497" cy="3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3200" b="1" dirty="0" smtClean="0"/>
              <a:t>IUPAC: International Union of Pure and Applied Chemists</a:t>
            </a:r>
          </a:p>
          <a:p>
            <a:pPr algn="just"/>
            <a:endParaRPr lang="en-GB" sz="1200" dirty="0" smtClean="0"/>
          </a:p>
          <a:p>
            <a:pPr algn="just"/>
            <a:r>
              <a:rPr lang="en-GB" sz="3200" dirty="0" smtClean="0"/>
              <a:t>Unified </a:t>
            </a:r>
            <a:r>
              <a:rPr lang="en-GB" sz="3200" dirty="0"/>
              <a:t>system for naming organic </a:t>
            </a:r>
            <a:r>
              <a:rPr lang="en-GB" sz="3200" dirty="0" smtClean="0"/>
              <a:t>compounds (SYSTEMIC)</a:t>
            </a:r>
          </a:p>
          <a:p>
            <a:pPr algn="just"/>
            <a:r>
              <a:rPr lang="en-GB" sz="3200" dirty="0" smtClean="0"/>
              <a:t>OLD NAMES were not good enough </a:t>
            </a:r>
            <a:r>
              <a:rPr lang="en-GB" sz="3200" dirty="0" err="1" smtClean="0"/>
              <a:t>bc</a:t>
            </a:r>
            <a:r>
              <a:rPr lang="en-GB" sz="3200" dirty="0" smtClean="0"/>
              <a:t> there was no system</a:t>
            </a:r>
          </a:p>
          <a:p>
            <a:pPr lvl="1" algn="just"/>
            <a:r>
              <a:rPr lang="en-GB" sz="2800" dirty="0" smtClean="0"/>
              <a:t>E.g. ethylene, </a:t>
            </a:r>
            <a:r>
              <a:rPr lang="en-GB" sz="2800" dirty="0" err="1" smtClean="0"/>
              <a:t>iso</a:t>
            </a:r>
            <a:r>
              <a:rPr lang="en-GB" sz="2800" dirty="0" smtClean="0"/>
              <a:t>-butane, acetaldehyde, formaldehyde, ether</a:t>
            </a:r>
          </a:p>
          <a:p>
            <a:pPr algn="just"/>
            <a:r>
              <a:rPr lang="en-GB" sz="3200" dirty="0" err="1" smtClean="0"/>
              <a:t>Wit.h</a:t>
            </a:r>
            <a:r>
              <a:rPr lang="en-GB" sz="3200" dirty="0" smtClean="0"/>
              <a:t> IUPAC system, every </a:t>
            </a:r>
            <a:r>
              <a:rPr lang="en-GB" sz="3200" dirty="0" err="1" smtClean="0"/>
              <a:t>cmpd</a:t>
            </a:r>
            <a:r>
              <a:rPr lang="en-GB" sz="3200" dirty="0" smtClean="0"/>
              <a:t> </a:t>
            </a:r>
            <a:r>
              <a:rPr lang="en-GB" sz="3200" dirty="0"/>
              <a:t>can have a distinct </a:t>
            </a:r>
            <a:r>
              <a:rPr lang="en-GB" sz="3200" dirty="0" smtClean="0"/>
              <a:t>name</a:t>
            </a:r>
          </a:p>
          <a:p>
            <a:pPr lvl="1" algn="just"/>
            <a:r>
              <a:rPr lang="en-GB" sz="2800" dirty="0" err="1" smtClean="0"/>
              <a:t>Eg</a:t>
            </a:r>
            <a:r>
              <a:rPr lang="en-GB" sz="2800" dirty="0" smtClean="0"/>
              <a:t> </a:t>
            </a:r>
            <a:r>
              <a:rPr lang="en-GB" sz="2800" dirty="0" err="1" smtClean="0"/>
              <a:t>Ethene</a:t>
            </a:r>
            <a:r>
              <a:rPr lang="en-GB" sz="2800" dirty="0" smtClean="0"/>
              <a:t>, 2-methylpropane, ethanol, methanol, diethyl ether, </a:t>
            </a:r>
            <a:r>
              <a:rPr lang="en-GB" sz="2800" dirty="0" err="1" smtClean="0"/>
              <a:t>etc</a:t>
            </a:r>
            <a:endParaRPr lang="en-GB" sz="2800" dirty="0" smtClean="0"/>
          </a:p>
          <a:p>
            <a:pPr algn="just"/>
            <a:r>
              <a:rPr lang="en-GB" sz="3200" dirty="0" smtClean="0"/>
              <a:t>Some </a:t>
            </a:r>
            <a:r>
              <a:rPr lang="en-GB" sz="3200" dirty="0" err="1" smtClean="0"/>
              <a:t>cmpds</a:t>
            </a:r>
            <a:r>
              <a:rPr lang="en-GB" sz="3200" dirty="0" smtClean="0"/>
              <a:t> are still commonly known by their Old names,</a:t>
            </a:r>
          </a:p>
          <a:p>
            <a:pPr lvl="1" algn="just"/>
            <a:r>
              <a:rPr lang="en-GB" sz="2800" dirty="0" smtClean="0"/>
              <a:t>E.g. Acetone	(IUPAC Name: Propan-2-one)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5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3200" dirty="0" smtClean="0"/>
              <a:t>Learning IUPAC rules, you should be able to…</a:t>
            </a:r>
          </a:p>
          <a:p>
            <a:pPr algn="just"/>
            <a:endParaRPr lang="en-GB" sz="3200" dirty="0"/>
          </a:p>
          <a:p>
            <a:pPr lvl="1" algn="just"/>
            <a:r>
              <a:rPr lang="en-GB" sz="2800" dirty="0"/>
              <a:t>Determine systematic name of a </a:t>
            </a:r>
            <a:r>
              <a:rPr lang="en-GB" sz="2800" dirty="0" err="1"/>
              <a:t>cmpd</a:t>
            </a:r>
            <a:r>
              <a:rPr lang="en-GB" sz="2800" dirty="0"/>
              <a:t> from its structural formula</a:t>
            </a:r>
          </a:p>
          <a:p>
            <a:pPr lvl="1" algn="just"/>
            <a:endParaRPr lang="en-GB" sz="2800" dirty="0" smtClean="0"/>
          </a:p>
          <a:p>
            <a:pPr lvl="1" algn="just"/>
            <a:r>
              <a:rPr lang="en-GB" sz="2800" dirty="0" smtClean="0"/>
              <a:t>Identify </a:t>
            </a:r>
            <a:r>
              <a:rPr lang="en-GB" sz="2800" dirty="0"/>
              <a:t>compounds by their systemic names</a:t>
            </a:r>
          </a:p>
          <a:p>
            <a:pPr lvl="1" algn="just"/>
            <a:endParaRPr lang="en-GB" sz="2800" dirty="0" smtClean="0"/>
          </a:p>
          <a:p>
            <a:pPr lvl="1" algn="just"/>
            <a:r>
              <a:rPr lang="en-GB" sz="2800" dirty="0" smtClean="0"/>
              <a:t>Draw </a:t>
            </a:r>
            <a:r>
              <a:rPr lang="en-GB" sz="2800" dirty="0"/>
              <a:t>the structure of a compound from its systematic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Rules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GB" sz="3200" b="1" dirty="0" smtClean="0"/>
              <a:t>Identify </a:t>
            </a:r>
            <a:r>
              <a:rPr lang="en-GB" sz="3200" b="1" dirty="0"/>
              <a:t>the parent </a:t>
            </a:r>
            <a:r>
              <a:rPr lang="en-GB" sz="3200" b="1" dirty="0" smtClean="0"/>
              <a:t>chain (longest connected carbons)</a:t>
            </a:r>
          </a:p>
          <a:p>
            <a:pPr marL="514350" lvl="0" indent="-514350" algn="just">
              <a:buFont typeface="+mj-lt"/>
              <a:buAutoNum type="arabicPeriod"/>
            </a:pPr>
            <a:endParaRPr lang="ig-NG" sz="3200" b="1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GB" sz="3200" b="1" dirty="0" smtClean="0"/>
              <a:t>Choose </a:t>
            </a:r>
            <a:r>
              <a:rPr lang="en-GB" sz="3200" b="1" dirty="0"/>
              <a:t>the principal functional group</a:t>
            </a:r>
          </a:p>
          <a:p>
            <a:pPr marL="514350" lvl="0" indent="-514350" algn="just">
              <a:buFont typeface="+mj-lt"/>
              <a:buAutoNum type="arabicPeriod"/>
            </a:pPr>
            <a:endParaRPr lang="en-GB" sz="3200" b="1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GB" sz="3200" b="1" dirty="0" smtClean="0"/>
              <a:t>Identify </a:t>
            </a:r>
            <a:r>
              <a:rPr lang="en-GB" sz="3200" b="1" dirty="0"/>
              <a:t>the side chains </a:t>
            </a:r>
            <a:r>
              <a:rPr lang="en-GB" sz="3200" b="1" dirty="0" smtClean="0"/>
              <a:t>(substituents)&amp;</a:t>
            </a:r>
            <a:r>
              <a:rPr lang="en-GB" sz="3200" b="1" dirty="0"/>
              <a:t>other </a:t>
            </a:r>
            <a:r>
              <a:rPr lang="en-GB" sz="3200" b="1" dirty="0" err="1" smtClean="0"/>
              <a:t>funct</a:t>
            </a:r>
            <a:r>
              <a:rPr lang="en-GB" sz="3200" b="1" dirty="0" smtClean="0"/>
              <a:t> groups</a:t>
            </a:r>
            <a:endParaRPr lang="ig-NG" sz="3200" b="1" dirty="0"/>
          </a:p>
          <a:p>
            <a:pPr marL="514350" lvl="0" indent="-514350" algn="just">
              <a:buFont typeface="+mj-lt"/>
              <a:buAutoNum type="arabicPeriod"/>
            </a:pPr>
            <a:endParaRPr lang="en-GB" sz="3200" b="1" dirty="0" smtClean="0"/>
          </a:p>
          <a:p>
            <a:pPr marL="514350" lvl="0" indent="-514350" algn="just">
              <a:buFont typeface="+mj-lt"/>
              <a:buAutoNum type="arabicPeriod"/>
            </a:pPr>
            <a:r>
              <a:rPr lang="en-GB" sz="3200" b="1" dirty="0" smtClean="0"/>
              <a:t>Number everything correctly </a:t>
            </a:r>
            <a:r>
              <a:rPr lang="en-GB" sz="3200" b="1" dirty="0"/>
              <a:t>(</a:t>
            </a:r>
            <a:r>
              <a:rPr lang="en-GB" sz="3200" b="1" dirty="0" err="1"/>
              <a:t>locants</a:t>
            </a:r>
            <a:r>
              <a:rPr lang="en-GB" sz="3200" b="1" dirty="0"/>
              <a:t>)</a:t>
            </a:r>
          </a:p>
          <a:p>
            <a:pPr marL="514350" lvl="0" indent="-514350" algn="just">
              <a:buFont typeface="+mj-lt"/>
              <a:buAutoNum type="arabicPeriod"/>
            </a:pPr>
            <a:endParaRPr lang="en-GB" sz="3200" b="1" dirty="0"/>
          </a:p>
          <a:p>
            <a:pPr marL="514350" lvl="0" indent="-514350" algn="just">
              <a:buFont typeface="+mj-lt"/>
              <a:buAutoNum type="arabicPeriod"/>
            </a:pPr>
            <a:r>
              <a:rPr lang="en-GB" sz="3200" b="1" dirty="0" smtClean="0"/>
              <a:t>Combine </a:t>
            </a:r>
            <a:r>
              <a:rPr lang="en-GB" sz="3200" b="1" dirty="0"/>
              <a:t>the </a:t>
            </a:r>
            <a:r>
              <a:rPr lang="en-GB" sz="3200" b="1" dirty="0" smtClean="0"/>
              <a:t>names</a:t>
            </a:r>
            <a:r>
              <a:rPr lang="ig-NG" sz="3200" b="1" dirty="0" smtClean="0"/>
              <a:t>... </a:t>
            </a:r>
            <a:r>
              <a:rPr lang="en-GB" i="1" dirty="0" smtClean="0"/>
              <a:t>(</a:t>
            </a:r>
            <a:r>
              <a:rPr lang="ig-NG" i="1" dirty="0" smtClean="0"/>
              <a:t>Remember to use </a:t>
            </a:r>
            <a:r>
              <a:rPr lang="en-GB" i="1" dirty="0" smtClean="0"/>
              <a:t>correct punctuations)</a:t>
            </a:r>
            <a:endParaRPr lang="ig-NG" sz="3200" i="1" dirty="0" smtClean="0"/>
          </a:p>
          <a:p>
            <a:pPr marL="514350" lvl="0" indent="-514350" algn="just">
              <a:buFont typeface="+mj-lt"/>
              <a:buAutoNum type="arabicPeriod"/>
            </a:pPr>
            <a:endParaRPr lang="en-GB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39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LECTURE </a:t>
            </a:r>
            <a:r>
              <a:rPr lang="en-GB" b="1" dirty="0" smtClean="0">
                <a:latin typeface="+mn-lt"/>
              </a:rPr>
              <a:t>III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b="1" dirty="0" smtClean="0"/>
              <a:t>WRITING CHEMICAL FORMULARS</a:t>
            </a:r>
          </a:p>
          <a:p>
            <a:r>
              <a:rPr lang="en-GB" sz="3200" b="1" dirty="0" smtClean="0"/>
              <a:t>GENERAL FORMULAS</a:t>
            </a:r>
          </a:p>
          <a:p>
            <a:r>
              <a:rPr lang="en-GB" sz="3200" b="1" dirty="0" smtClean="0"/>
              <a:t>MOLECULAR FORMULAS</a:t>
            </a:r>
          </a:p>
          <a:p>
            <a:r>
              <a:rPr lang="en-GB" sz="3200" b="1" dirty="0" smtClean="0"/>
              <a:t> STRUCTURAL FORMULAS</a:t>
            </a:r>
          </a:p>
          <a:p>
            <a:pPr lvl="1"/>
            <a:r>
              <a:rPr lang="en-GB" sz="2800" b="1" dirty="0" smtClean="0"/>
              <a:t>EXPRESSED</a:t>
            </a:r>
          </a:p>
          <a:p>
            <a:pPr lvl="1"/>
            <a:r>
              <a:rPr lang="en-GB" sz="2800" b="1" dirty="0" smtClean="0"/>
              <a:t>CONDENSED</a:t>
            </a:r>
          </a:p>
          <a:p>
            <a:pPr lvl="1"/>
            <a:r>
              <a:rPr lang="en-GB" sz="2800" b="1" dirty="0" smtClean="0"/>
              <a:t>SKELETAL</a:t>
            </a:r>
            <a:endParaRPr lang="en-GB" sz="2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69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Rule 1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n-GB" sz="3200" b="1" dirty="0" smtClean="0"/>
              <a:t>Identify </a:t>
            </a:r>
            <a:r>
              <a:rPr lang="en-GB" sz="3200" b="1" dirty="0"/>
              <a:t>the parent </a:t>
            </a:r>
            <a:r>
              <a:rPr lang="en-GB" sz="3200" b="1" dirty="0" smtClean="0"/>
              <a:t>chain</a:t>
            </a:r>
          </a:p>
          <a:p>
            <a:pPr lvl="1" algn="just"/>
            <a:endParaRPr lang="en-GB" sz="2800" dirty="0" smtClean="0"/>
          </a:p>
          <a:p>
            <a:pPr algn="just"/>
            <a:r>
              <a:rPr lang="en-GB" sz="3200" dirty="0" smtClean="0"/>
              <a:t>Choose the longest carbon chain…carefully</a:t>
            </a:r>
          </a:p>
          <a:p>
            <a:pPr algn="just"/>
            <a:r>
              <a:rPr lang="en-GB" sz="3200" dirty="0" smtClean="0"/>
              <a:t>This will be the name of the root part of the name, </a:t>
            </a:r>
          </a:p>
          <a:p>
            <a:pPr algn="just"/>
            <a:r>
              <a:rPr lang="en-GB" sz="3200" dirty="0" smtClean="0"/>
              <a:t>Eth- == 2 Carbons, prop- == 3, but- == 4, </a:t>
            </a:r>
            <a:r>
              <a:rPr lang="en-GB" sz="3200" dirty="0" err="1" smtClean="0"/>
              <a:t>hept</a:t>
            </a:r>
            <a:r>
              <a:rPr lang="en-GB" sz="3200" dirty="0" smtClean="0"/>
              <a:t>- == 7, </a:t>
            </a:r>
            <a:r>
              <a:rPr lang="en-GB" sz="3200" dirty="0" err="1" smtClean="0"/>
              <a:t>etc</a:t>
            </a:r>
            <a:endParaRPr lang="en-GB" sz="3200" dirty="0" smtClean="0"/>
          </a:p>
          <a:p>
            <a:pPr algn="just"/>
            <a:r>
              <a:rPr lang="en-GB" sz="3200" dirty="0"/>
              <a:t>Cyclic </a:t>
            </a:r>
            <a:r>
              <a:rPr lang="en-GB" sz="3200" dirty="0" err="1"/>
              <a:t>aliphatics</a:t>
            </a:r>
            <a:r>
              <a:rPr lang="en-GB" sz="3200" dirty="0"/>
              <a:t> are simply named with the term </a:t>
            </a:r>
            <a:r>
              <a:rPr lang="en-GB" sz="3200" dirty="0" err="1"/>
              <a:t>cyclo</a:t>
            </a:r>
            <a:r>
              <a:rPr lang="en-GB" sz="3200" dirty="0"/>
              <a:t>-</a:t>
            </a:r>
          </a:p>
          <a:p>
            <a:pPr lvl="1" algn="just"/>
            <a:r>
              <a:rPr lang="en-GB" sz="3200" dirty="0"/>
              <a:t>E.g. cyclohexane, </a:t>
            </a:r>
            <a:r>
              <a:rPr lang="en-GB" sz="3200" dirty="0" err="1"/>
              <a:t>cyclopropane</a:t>
            </a:r>
            <a:r>
              <a:rPr lang="en-GB" sz="3200" dirty="0"/>
              <a:t>, </a:t>
            </a:r>
            <a:r>
              <a:rPr lang="en-GB" sz="3200" dirty="0" err="1"/>
              <a:t>etc</a:t>
            </a:r>
            <a:endParaRPr lang="en-GB" sz="3200" dirty="0"/>
          </a:p>
          <a:p>
            <a:pPr algn="just"/>
            <a:endParaRPr lang="en-GB" sz="3200" dirty="0"/>
          </a:p>
          <a:p>
            <a:pPr marL="0" indent="0" algn="just">
              <a:buNone/>
            </a:pPr>
            <a:r>
              <a:rPr lang="en-GB" sz="3200" dirty="0" smtClean="0"/>
              <a:t>Note: Longest carbon chain </a:t>
            </a:r>
            <a:r>
              <a:rPr lang="en-GB" sz="3200" b="1" dirty="0" smtClean="0"/>
              <a:t>must </a:t>
            </a:r>
            <a:r>
              <a:rPr lang="en-GB" sz="3200" b="1" dirty="0" smtClean="0"/>
              <a:t>NOT </a:t>
            </a:r>
            <a:r>
              <a:rPr lang="en-GB" sz="3200" b="1" dirty="0" smtClean="0"/>
              <a:t>be the horizontal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43" y="1420756"/>
            <a:ext cx="3468757" cy="15531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27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Rule 2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n-GB" sz="3200" b="1" dirty="0" smtClean="0"/>
              <a:t>2. Choose </a:t>
            </a:r>
            <a:r>
              <a:rPr lang="en-GB" sz="3200" b="1" dirty="0"/>
              <a:t>the principal functional </a:t>
            </a:r>
            <a:r>
              <a:rPr lang="en-GB" sz="3200" b="1" dirty="0" smtClean="0"/>
              <a:t>group</a:t>
            </a:r>
          </a:p>
          <a:p>
            <a:pPr algn="just"/>
            <a:r>
              <a:rPr lang="en-GB" sz="3200" dirty="0" smtClean="0"/>
              <a:t>If </a:t>
            </a:r>
            <a:r>
              <a:rPr lang="en-GB" sz="3200" dirty="0"/>
              <a:t>there are multiple functional groups, there is an order of priority for choosing the main </a:t>
            </a:r>
            <a:r>
              <a:rPr lang="en-GB" sz="3200" dirty="0" smtClean="0"/>
              <a:t>one</a:t>
            </a:r>
            <a:endParaRPr lang="en-GB" sz="3600" dirty="0" smtClean="0"/>
          </a:p>
          <a:p>
            <a:pPr lvl="1" algn="just"/>
            <a:r>
              <a:rPr lang="en-GB" sz="2800" dirty="0" smtClean="0"/>
              <a:t>E.g. </a:t>
            </a:r>
            <a:r>
              <a:rPr lang="en-GB" sz="2800" dirty="0" err="1" smtClean="0"/>
              <a:t>Carboxilic</a:t>
            </a:r>
            <a:r>
              <a:rPr lang="en-GB" sz="2800" dirty="0" smtClean="0"/>
              <a:t> acid </a:t>
            </a:r>
            <a:r>
              <a:rPr lang="en-GB" sz="2800" dirty="0"/>
              <a:t>&gt; Ester &gt; Amide &gt; Aldehyde </a:t>
            </a:r>
            <a:r>
              <a:rPr lang="en-GB" sz="2800" dirty="0" smtClean="0"/>
              <a:t>= Ketone</a:t>
            </a:r>
            <a:r>
              <a:rPr lang="en-GB" sz="2800" dirty="0"/>
              <a:t> </a:t>
            </a:r>
            <a:r>
              <a:rPr lang="en-GB" sz="2800" dirty="0" smtClean="0"/>
              <a:t>&gt; Alcohol = Amine &gt; Alkene/</a:t>
            </a:r>
            <a:r>
              <a:rPr lang="en-GB" sz="2800" dirty="0" err="1" smtClean="0"/>
              <a:t>yne</a:t>
            </a:r>
            <a:r>
              <a:rPr lang="en-GB" sz="2800" dirty="0" smtClean="0"/>
              <a:t> &gt; Halide &gt; Nitro, </a:t>
            </a:r>
            <a:r>
              <a:rPr lang="en-GB" sz="2800" dirty="0" err="1" smtClean="0"/>
              <a:t>etc</a:t>
            </a:r>
            <a:endParaRPr lang="en-GB" sz="2800" dirty="0" smtClean="0"/>
          </a:p>
          <a:p>
            <a:pPr algn="just"/>
            <a:r>
              <a:rPr lang="en-GB" sz="3200" dirty="0" smtClean="0"/>
              <a:t>The principal functional group will be named as </a:t>
            </a:r>
            <a:r>
              <a:rPr lang="en-GB" sz="3200" b="1" dirty="0" smtClean="0"/>
              <a:t>SUFFIX</a:t>
            </a:r>
          </a:p>
          <a:p>
            <a:pPr lvl="1" algn="just"/>
            <a:r>
              <a:rPr lang="en-GB" sz="2800" dirty="0" smtClean="0"/>
              <a:t>E.g. CARBOXILIC ACID is named…. 	–</a:t>
            </a:r>
            <a:r>
              <a:rPr lang="en-GB" sz="2800" dirty="0" err="1" smtClean="0"/>
              <a:t>oic</a:t>
            </a:r>
            <a:r>
              <a:rPr lang="en-GB" sz="2800" dirty="0" smtClean="0"/>
              <a:t> acid</a:t>
            </a:r>
          </a:p>
          <a:p>
            <a:pPr lvl="1" algn="just"/>
            <a:r>
              <a:rPr lang="en-GB" sz="2800" dirty="0" err="1" smtClean="0"/>
              <a:t>Alkanol</a:t>
            </a:r>
            <a:r>
              <a:rPr lang="en-GB" sz="2800" dirty="0" smtClean="0"/>
              <a:t> </a:t>
            </a:r>
            <a:r>
              <a:rPr lang="en-GB" sz="2800" dirty="0" smtClean="0"/>
              <a:t>	=== -</a:t>
            </a:r>
            <a:r>
              <a:rPr lang="en-GB" sz="2800" dirty="0" err="1" smtClean="0"/>
              <a:t>ol</a:t>
            </a:r>
            <a:r>
              <a:rPr lang="en-GB" sz="2800" dirty="0" smtClean="0"/>
              <a:t>	</a:t>
            </a:r>
            <a:r>
              <a:rPr lang="en-GB" sz="2800" dirty="0" err="1" smtClean="0"/>
              <a:t>Alkanal</a:t>
            </a:r>
            <a:r>
              <a:rPr lang="en-GB" sz="2800" dirty="0"/>
              <a:t> 	</a:t>
            </a:r>
            <a:r>
              <a:rPr lang="en-GB" sz="2800" dirty="0" smtClean="0"/>
              <a:t>== 	-al</a:t>
            </a:r>
          </a:p>
          <a:p>
            <a:pPr lvl="1" algn="just"/>
            <a:r>
              <a:rPr lang="en-GB" sz="2800" dirty="0" smtClean="0"/>
              <a:t>Ether	=== ether	</a:t>
            </a:r>
            <a:r>
              <a:rPr lang="en-GB" sz="2800" dirty="0" err="1" smtClean="0"/>
              <a:t>Alkanone</a:t>
            </a:r>
            <a:r>
              <a:rPr lang="en-GB" sz="2800" dirty="0" smtClean="0"/>
              <a:t>	==	-one		</a:t>
            </a:r>
            <a:r>
              <a:rPr lang="en-GB" sz="2800" dirty="0" err="1" smtClean="0"/>
              <a:t>etc</a:t>
            </a:r>
            <a:endParaRPr lang="en-GB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7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Rule 2</a:t>
            </a:r>
            <a:endParaRPr lang="en-GB" b="1" dirty="0"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3"/>
            <a:ext cx="12192000" cy="685800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86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Rule 3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GB" sz="3200" dirty="0" smtClean="0"/>
              <a:t>3. </a:t>
            </a:r>
            <a:r>
              <a:rPr lang="en-GB" sz="3200" b="1" dirty="0" smtClean="0"/>
              <a:t>Identify </a:t>
            </a:r>
            <a:r>
              <a:rPr lang="en-GB" sz="3200" b="1" dirty="0"/>
              <a:t>the side </a:t>
            </a:r>
            <a:r>
              <a:rPr lang="en-GB" sz="3200" b="1" dirty="0" smtClean="0"/>
              <a:t>chains (Substituents) &amp;other </a:t>
            </a:r>
            <a:r>
              <a:rPr lang="en-GB" sz="3200" b="1" dirty="0" err="1" smtClean="0"/>
              <a:t>funct</a:t>
            </a:r>
            <a:r>
              <a:rPr lang="en-GB" sz="3200" b="1" dirty="0" smtClean="0"/>
              <a:t> groups </a:t>
            </a:r>
            <a:endParaRPr lang="en-GB" b="1" dirty="0" smtClean="0"/>
          </a:p>
          <a:p>
            <a:pPr lvl="1" algn="just"/>
            <a:r>
              <a:rPr lang="en-GB" sz="2800" dirty="0" smtClean="0"/>
              <a:t>They will be named as prefixes </a:t>
            </a:r>
            <a:endParaRPr lang="en-GB" sz="2800" dirty="0" smtClean="0"/>
          </a:p>
          <a:p>
            <a:pPr lvl="1" algn="just"/>
            <a:endParaRPr lang="en-GB" sz="1500" dirty="0" smtClean="0"/>
          </a:p>
          <a:p>
            <a:pPr lvl="1" algn="just"/>
            <a:r>
              <a:rPr lang="en-GB" sz="2800" dirty="0" smtClean="0"/>
              <a:t>When combining them, they will be placed in </a:t>
            </a:r>
            <a:r>
              <a:rPr lang="en-GB" sz="2800" dirty="0" smtClean="0"/>
              <a:t>alphabetical order</a:t>
            </a:r>
          </a:p>
          <a:p>
            <a:pPr lvl="1" algn="just"/>
            <a:endParaRPr lang="en-GB" sz="1600" dirty="0" smtClean="0"/>
          </a:p>
          <a:p>
            <a:pPr lvl="1" algn="just"/>
            <a:r>
              <a:rPr lang="en-GB" sz="2800" dirty="0" smtClean="0"/>
              <a:t>If there are more than one of the same, use </a:t>
            </a:r>
            <a:r>
              <a:rPr lang="en-GB" sz="2800" b="1" i="1" dirty="0" smtClean="0"/>
              <a:t>di, tri, </a:t>
            </a:r>
            <a:r>
              <a:rPr lang="en-GB" sz="2800" b="1" i="1" dirty="0" smtClean="0"/>
              <a:t>tetra…</a:t>
            </a:r>
            <a:r>
              <a:rPr lang="en-GB" sz="2800" b="1" i="1" dirty="0" err="1" smtClean="0"/>
              <a:t>etc</a:t>
            </a:r>
            <a:endParaRPr lang="en-GB" sz="2800" b="1" i="1" dirty="0" smtClean="0"/>
          </a:p>
          <a:p>
            <a:pPr lvl="2" algn="just"/>
            <a:r>
              <a:rPr lang="en-GB" sz="2400" b="1" i="1" dirty="0" smtClean="0"/>
              <a:t>E.g. dimethyl-, </a:t>
            </a:r>
            <a:r>
              <a:rPr lang="en-GB" sz="2400" b="1" i="1" dirty="0" err="1" smtClean="0"/>
              <a:t>trihydroxy</a:t>
            </a:r>
            <a:r>
              <a:rPr lang="en-GB" sz="2400" b="1" i="1" dirty="0" smtClean="0"/>
              <a:t>-, </a:t>
            </a:r>
            <a:r>
              <a:rPr lang="en-GB" sz="2400" b="1" i="1" dirty="0" err="1" smtClean="0"/>
              <a:t>tetrachloro</a:t>
            </a:r>
            <a:r>
              <a:rPr lang="en-GB" sz="2400" b="1" i="1" dirty="0" smtClean="0"/>
              <a:t>-, </a:t>
            </a:r>
            <a:r>
              <a:rPr lang="en-GB" sz="2400" b="1" i="1" dirty="0" err="1" smtClean="0"/>
              <a:t>etc</a:t>
            </a:r>
            <a:endParaRPr lang="en-GB" b="1" i="1" dirty="0"/>
          </a:p>
          <a:p>
            <a:pPr lvl="2" algn="just"/>
            <a:r>
              <a:rPr lang="en-GB" sz="2400" dirty="0" smtClean="0"/>
              <a:t>The </a:t>
            </a:r>
            <a:r>
              <a:rPr lang="en-GB" sz="2400" i="1" dirty="0" smtClean="0"/>
              <a:t>di</a:t>
            </a:r>
            <a:r>
              <a:rPr lang="en-GB" sz="2400" i="1" dirty="0"/>
              <a:t>, tri, </a:t>
            </a:r>
            <a:r>
              <a:rPr lang="en-GB" sz="2400" i="1" dirty="0" smtClean="0"/>
              <a:t>tetra </a:t>
            </a:r>
            <a:r>
              <a:rPr lang="en-GB" sz="2400" dirty="0" smtClean="0"/>
              <a:t>used are </a:t>
            </a:r>
            <a:r>
              <a:rPr lang="en-GB" sz="2400" dirty="0"/>
              <a:t>not considered in the </a:t>
            </a:r>
            <a:r>
              <a:rPr lang="en-GB" sz="2400" dirty="0" err="1" smtClean="0"/>
              <a:t>alphabtcl</a:t>
            </a:r>
            <a:r>
              <a:rPr lang="en-GB" sz="2400" dirty="0" smtClean="0"/>
              <a:t>. order </a:t>
            </a:r>
            <a:endParaRPr lang="en-GB" sz="2400" dirty="0"/>
          </a:p>
          <a:p>
            <a:pPr lvl="1" algn="just"/>
            <a:endParaRPr lang="en-GB" sz="1400" dirty="0" smtClean="0"/>
          </a:p>
          <a:p>
            <a:pPr lvl="1" algn="just"/>
            <a:r>
              <a:rPr lang="en-GB" sz="2800" dirty="0" smtClean="0"/>
              <a:t>Identify </a:t>
            </a:r>
            <a:r>
              <a:rPr lang="en-GB" sz="2800" dirty="0"/>
              <a:t>the multiple </a:t>
            </a:r>
            <a:r>
              <a:rPr lang="en-GB" sz="2800" dirty="0" smtClean="0"/>
              <a:t>bonds, ‘</a:t>
            </a:r>
            <a:r>
              <a:rPr lang="en-GB" sz="2800" dirty="0" err="1" smtClean="0"/>
              <a:t>ene</a:t>
            </a:r>
            <a:r>
              <a:rPr lang="en-GB" sz="2800" dirty="0" smtClean="0"/>
              <a:t>’ or ‘</a:t>
            </a:r>
            <a:r>
              <a:rPr lang="en-GB" sz="2800" dirty="0" err="1" smtClean="0"/>
              <a:t>yne</a:t>
            </a:r>
            <a:r>
              <a:rPr lang="en-GB" sz="2800" dirty="0" smtClean="0"/>
              <a:t>’</a:t>
            </a:r>
            <a:endParaRPr lang="en-GB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4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Rule 4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GB" sz="3200" dirty="0" smtClean="0"/>
              <a:t>4. </a:t>
            </a:r>
            <a:r>
              <a:rPr lang="en-GB" sz="3200" b="1" dirty="0" smtClean="0"/>
              <a:t>Number correctly (</a:t>
            </a:r>
            <a:r>
              <a:rPr lang="en-GB" sz="3200" b="1" dirty="0" err="1" smtClean="0"/>
              <a:t>locants</a:t>
            </a:r>
            <a:r>
              <a:rPr lang="en-GB" sz="3200" b="1" dirty="0" smtClean="0"/>
              <a:t>)</a:t>
            </a:r>
          </a:p>
          <a:p>
            <a:pPr lvl="1" algn="just"/>
            <a:r>
              <a:rPr lang="en-GB" sz="2800" dirty="0" smtClean="0"/>
              <a:t>Number </a:t>
            </a:r>
            <a:r>
              <a:rPr lang="en-GB" sz="2800" dirty="0"/>
              <a:t>the parent </a:t>
            </a:r>
            <a:r>
              <a:rPr lang="en-GB" sz="2800" dirty="0" smtClean="0"/>
              <a:t>chain in such a way that the principal functional group is at lowest </a:t>
            </a:r>
            <a:r>
              <a:rPr lang="en-GB" sz="2800" dirty="0" err="1" smtClean="0"/>
              <a:t>locant</a:t>
            </a:r>
            <a:r>
              <a:rPr lang="en-GB" sz="2800" dirty="0" smtClean="0"/>
              <a:t> (number)</a:t>
            </a:r>
          </a:p>
          <a:p>
            <a:pPr lvl="1" algn="just"/>
            <a:r>
              <a:rPr lang="en-GB" sz="2800" dirty="0" smtClean="0"/>
              <a:t>Use </a:t>
            </a:r>
            <a:r>
              <a:rPr lang="en-GB" sz="2800" dirty="0" smtClean="0"/>
              <a:t>that numbering as reference to know positions of substituents</a:t>
            </a:r>
          </a:p>
          <a:p>
            <a:pPr lvl="1" algn="just"/>
            <a:r>
              <a:rPr lang="en-GB" sz="2800" dirty="0" smtClean="0"/>
              <a:t>If </a:t>
            </a:r>
            <a:r>
              <a:rPr lang="en-GB" sz="2800" dirty="0" smtClean="0"/>
              <a:t>there are long side chains, number them too</a:t>
            </a:r>
          </a:p>
          <a:p>
            <a:pPr lvl="1" algn="just"/>
            <a:r>
              <a:rPr lang="en-GB" sz="2800" dirty="0" smtClean="0"/>
              <a:t>If </a:t>
            </a:r>
            <a:r>
              <a:rPr lang="en-GB" sz="2800" dirty="0" smtClean="0"/>
              <a:t>alternatives exist, choose numbering </a:t>
            </a:r>
            <a:r>
              <a:rPr lang="en-GB" sz="2800" dirty="0"/>
              <a:t>that gives the </a:t>
            </a:r>
            <a:r>
              <a:rPr lang="en-GB" sz="2800" dirty="0" smtClean="0"/>
              <a:t>least sum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16557"/>
            <a:ext cx="5259330" cy="1260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17" y="4452730"/>
            <a:ext cx="4542183" cy="240527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4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Step 5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just">
              <a:buNone/>
            </a:pPr>
            <a:r>
              <a:rPr lang="en-GB" sz="3200" dirty="0" smtClean="0"/>
              <a:t>5. </a:t>
            </a:r>
            <a:r>
              <a:rPr lang="en-GB" sz="3200" b="1" dirty="0" smtClean="0"/>
              <a:t>Combine the </a:t>
            </a:r>
            <a:r>
              <a:rPr lang="en-GB" sz="3200" b="1" dirty="0" smtClean="0"/>
              <a:t>different parts of the name</a:t>
            </a:r>
            <a:endParaRPr lang="en-GB" sz="3200" b="1" dirty="0" smtClean="0"/>
          </a:p>
          <a:p>
            <a:pPr marL="0" lvl="0" indent="0" algn="just">
              <a:buNone/>
            </a:pPr>
            <a:endParaRPr lang="en-GB" sz="1900" dirty="0" smtClean="0"/>
          </a:p>
          <a:p>
            <a:pPr marL="0" lvl="0" indent="0" algn="ctr">
              <a:buNone/>
            </a:pPr>
            <a:r>
              <a:rPr lang="en-GB" sz="3200" b="1" dirty="0" smtClean="0"/>
              <a:t>Prefix(</a:t>
            </a:r>
            <a:r>
              <a:rPr lang="en-GB" sz="3200" b="1" dirty="0" err="1" smtClean="0"/>
              <a:t>es</a:t>
            </a:r>
            <a:r>
              <a:rPr lang="en-GB" sz="3200" b="1" dirty="0" smtClean="0"/>
              <a:t>) </a:t>
            </a:r>
            <a:r>
              <a:rPr lang="en-GB" sz="3200" dirty="0" smtClean="0"/>
              <a:t>--------- Root or </a:t>
            </a:r>
            <a:r>
              <a:rPr lang="en-GB" sz="3200" b="1" dirty="0" smtClean="0"/>
              <a:t>Parent </a:t>
            </a:r>
            <a:r>
              <a:rPr lang="en-GB" sz="3200" dirty="0" smtClean="0"/>
              <a:t>-------- Ending or </a:t>
            </a:r>
            <a:r>
              <a:rPr lang="en-GB" sz="3200" b="1" dirty="0" smtClean="0"/>
              <a:t>Suffix</a:t>
            </a:r>
          </a:p>
          <a:p>
            <a:pPr marL="0" lvl="0" indent="0" algn="ctr">
              <a:buNone/>
            </a:pPr>
            <a:r>
              <a:rPr lang="en-GB" dirty="0" smtClean="0"/>
              <a:t>e.g.</a:t>
            </a:r>
          </a:p>
          <a:p>
            <a:pPr marL="0" lvl="0" indent="0" algn="ctr">
              <a:buNone/>
            </a:pPr>
            <a:endParaRPr lang="en-GB" sz="3200" dirty="0"/>
          </a:p>
          <a:p>
            <a:pPr marL="0" lvl="0" indent="0" algn="ctr">
              <a:buNone/>
            </a:pPr>
            <a:endParaRPr lang="en-GB" sz="3200" dirty="0" smtClean="0"/>
          </a:p>
          <a:p>
            <a:pPr marL="0" lvl="0" indent="0" algn="ctr">
              <a:buNone/>
            </a:pPr>
            <a:endParaRPr lang="en-GB" sz="3200" dirty="0" smtClean="0"/>
          </a:p>
          <a:p>
            <a:pPr marL="0" lvl="0" indent="0" algn="ctr">
              <a:buNone/>
            </a:pPr>
            <a:r>
              <a:rPr lang="en-GB" sz="3200" b="1" dirty="0" err="1" smtClean="0"/>
              <a:t>Bromo</a:t>
            </a:r>
            <a:r>
              <a:rPr lang="en-GB" sz="3200" b="1" dirty="0" smtClean="0"/>
              <a:t> -------- </a:t>
            </a:r>
            <a:r>
              <a:rPr lang="en-GB" sz="3200" b="1" dirty="0" err="1" smtClean="0"/>
              <a:t>methan</a:t>
            </a:r>
            <a:r>
              <a:rPr lang="en-GB" sz="3200" dirty="0" smtClean="0"/>
              <a:t> </a:t>
            </a:r>
            <a:r>
              <a:rPr lang="en-GB" sz="3200" b="1" dirty="0" smtClean="0"/>
              <a:t>--------- </a:t>
            </a:r>
            <a:r>
              <a:rPr lang="en-GB" sz="3200" b="1" dirty="0" err="1" smtClean="0"/>
              <a:t>ol</a:t>
            </a:r>
            <a:endParaRPr lang="en-GB" sz="3200" b="1" dirty="0" smtClean="0"/>
          </a:p>
          <a:p>
            <a:pPr marL="0" lvl="0" indent="0">
              <a:buNone/>
            </a:pPr>
            <a:r>
              <a:rPr lang="en-GB" sz="3200" b="1" dirty="0" smtClean="0"/>
              <a:t>	OR	    </a:t>
            </a:r>
            <a:r>
              <a:rPr lang="en-GB" sz="3200" b="1" dirty="0" err="1" smtClean="0"/>
              <a:t>Hydroxy</a:t>
            </a:r>
            <a:r>
              <a:rPr lang="en-GB" sz="3200" b="1" dirty="0" smtClean="0"/>
              <a:t> -------- methane -------- bromide</a:t>
            </a:r>
            <a:endParaRPr lang="en-GB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233" y="3567900"/>
            <a:ext cx="1941534" cy="154177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2275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270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Punctuation Rules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GB" dirty="0" smtClean="0"/>
          </a:p>
          <a:p>
            <a:pPr lvl="0"/>
            <a:r>
              <a:rPr lang="en-GB" dirty="0" smtClean="0"/>
              <a:t>Hyphens </a:t>
            </a:r>
            <a:r>
              <a:rPr lang="en-GB" dirty="0"/>
              <a:t>are placed between numbers and </a:t>
            </a:r>
            <a:r>
              <a:rPr lang="en-GB" dirty="0" smtClean="0"/>
              <a:t>words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Commas are used between </a:t>
            </a:r>
            <a:r>
              <a:rPr lang="en-GB" dirty="0" smtClean="0"/>
              <a:t>numbers</a:t>
            </a:r>
            <a:r>
              <a:rPr lang="ig-NG" dirty="0" smtClean="0"/>
              <a:t>, ALWAYS!</a:t>
            </a:r>
            <a:endParaRPr lang="en-GB" dirty="0"/>
          </a:p>
          <a:p>
            <a:pPr lvl="0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Examples</a:t>
            </a:r>
            <a:endParaRPr lang="en-GB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837"/>
            <a:ext cx="10624930" cy="54281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Examples</a:t>
            </a:r>
            <a:endParaRPr lang="en-GB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9837"/>
            <a:ext cx="10624930" cy="54281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7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IUPAC NUMENCLATURE: </a:t>
            </a:r>
            <a:r>
              <a:rPr lang="en-GB" b="1" dirty="0" smtClean="0">
                <a:latin typeface="+mn-lt"/>
              </a:rPr>
              <a:t>Tutorials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GB" sz="3200" dirty="0" smtClean="0"/>
          </a:p>
          <a:p>
            <a:pPr marL="0" indent="0" algn="just">
              <a:buNone/>
            </a:pPr>
            <a:r>
              <a:rPr lang="en-GB" sz="3200" dirty="0" smtClean="0"/>
              <a:t>Try your hands on as many of the ‘</a:t>
            </a:r>
            <a:r>
              <a:rPr lang="en-GB" sz="3200" dirty="0" err="1" smtClean="0"/>
              <a:t>Numenclature</a:t>
            </a:r>
            <a:r>
              <a:rPr lang="en-GB" sz="3200" dirty="0" smtClean="0"/>
              <a:t>’ questions in this link as you can:</a:t>
            </a:r>
          </a:p>
          <a:p>
            <a:pPr marL="0" indent="0" algn="just">
              <a:buNone/>
            </a:pPr>
            <a:endParaRPr lang="en-GB" sz="2400" dirty="0" smtClean="0">
              <a:hlinkClick r:id="rId5"/>
            </a:endParaRPr>
          </a:p>
          <a:p>
            <a:pPr marL="0" indent="0" algn="just">
              <a:buNone/>
            </a:pPr>
            <a:r>
              <a:rPr lang="en-GB" sz="2400" dirty="0" smtClean="0">
                <a:hlinkClick r:id="rId5"/>
              </a:rPr>
              <a:t>https</a:t>
            </a:r>
            <a:r>
              <a:rPr lang="en-GB" sz="2400" dirty="0">
                <a:hlinkClick r:id="rId5"/>
              </a:rPr>
              <a:t>://</a:t>
            </a:r>
            <a:r>
              <a:rPr lang="en-GB" sz="2400" dirty="0" smtClean="0">
                <a:hlinkClick r:id="rId5"/>
              </a:rPr>
              <a:t>www.chem.tamu.edu/class/fyp/mcquest/ch27.html</a:t>
            </a:r>
            <a:endParaRPr lang="en-GB" sz="1900" dirty="0" smtClean="0"/>
          </a:p>
          <a:p>
            <a:pPr marL="0" indent="0" algn="just">
              <a:buNone/>
            </a:pPr>
            <a:endParaRPr lang="en-GB" sz="1900" dirty="0"/>
          </a:p>
          <a:p>
            <a:pPr marL="0" indent="0" algn="just">
              <a:buNone/>
            </a:pPr>
            <a:r>
              <a:rPr lang="en-GB" sz="3200" b="1" dirty="0"/>
              <a:t>Please DO NOT SKIP</a:t>
            </a:r>
          </a:p>
          <a:p>
            <a:pPr marL="0" indent="0" algn="just">
              <a:buNone/>
            </a:pPr>
            <a:endParaRPr lang="en-GB" sz="3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49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600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7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latin typeface="+mn-lt"/>
              </a:rPr>
              <a:t>OBJECTIVES: </a:t>
            </a:r>
            <a:r>
              <a:rPr lang="en-GB" sz="3600" b="1" dirty="0">
                <a:latin typeface="+mn-lt"/>
              </a:rPr>
              <a:t>At the end, you should be able to</a:t>
            </a:r>
            <a:r>
              <a:rPr lang="en-GB" sz="3600" b="1" dirty="0" smtClean="0">
                <a:latin typeface="+mn-lt"/>
              </a:rPr>
              <a:t>…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503294" cy="4486275"/>
          </a:xfrm>
        </p:spPr>
        <p:txBody>
          <a:bodyPr>
            <a:noAutofit/>
          </a:bodyPr>
          <a:lstStyle/>
          <a:p>
            <a:r>
              <a:rPr lang="en-GB" sz="3200" dirty="0" smtClean="0"/>
              <a:t>Differentiate between the different formulas of organic compounds</a:t>
            </a:r>
          </a:p>
          <a:p>
            <a:endParaRPr lang="en-GB" sz="3200" dirty="0" smtClean="0"/>
          </a:p>
          <a:p>
            <a:r>
              <a:rPr lang="en-GB" sz="3200" dirty="0" smtClean="0"/>
              <a:t>Draw the </a:t>
            </a:r>
            <a:r>
              <a:rPr lang="en-GB" sz="3200" dirty="0"/>
              <a:t>e</a:t>
            </a:r>
            <a:r>
              <a:rPr lang="en-GB" sz="3200" dirty="0" smtClean="0"/>
              <a:t>xpressed, condensed </a:t>
            </a:r>
            <a:r>
              <a:rPr lang="en-GB" sz="3200" dirty="0"/>
              <a:t>&amp;</a:t>
            </a:r>
            <a:r>
              <a:rPr lang="en-GB" sz="3200" dirty="0" smtClean="0"/>
              <a:t> skeletal formulas of simple and semi-complex organic compounds</a:t>
            </a:r>
          </a:p>
          <a:p>
            <a:endParaRPr lang="en-GB" sz="3200" dirty="0"/>
          </a:p>
          <a:p>
            <a:r>
              <a:rPr lang="en-GB" sz="3200" dirty="0" smtClean="0"/>
              <a:t>Show the classifications of organic compounds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94" y="1825625"/>
            <a:ext cx="485050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50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5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FORMULARS OF COMPOUNDS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General formula	e.g. C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H</a:t>
            </a:r>
            <a:r>
              <a:rPr lang="en-GB" sz="3200" baseline="-25000" dirty="0" smtClean="0"/>
              <a:t>6</a:t>
            </a:r>
            <a:r>
              <a:rPr lang="en-GB" sz="3200" dirty="0" smtClean="0"/>
              <a:t>O</a:t>
            </a:r>
          </a:p>
          <a:p>
            <a:endParaRPr lang="en-GB" sz="1600" dirty="0" smtClean="0"/>
          </a:p>
          <a:p>
            <a:r>
              <a:rPr lang="en-GB" sz="3200" dirty="0" smtClean="0"/>
              <a:t>Empirical Formula	e.g. C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H</a:t>
            </a:r>
            <a:r>
              <a:rPr lang="en-GB" sz="3200" baseline="-25000" dirty="0" smtClean="0"/>
              <a:t>6</a:t>
            </a:r>
            <a:r>
              <a:rPr lang="en-GB" sz="3200" dirty="0" smtClean="0"/>
              <a:t>O</a:t>
            </a:r>
          </a:p>
          <a:p>
            <a:endParaRPr lang="en-GB" sz="1600" dirty="0" smtClean="0"/>
          </a:p>
          <a:p>
            <a:r>
              <a:rPr lang="en-GB" sz="3200" dirty="0" smtClean="0"/>
              <a:t>Molecular Formula	e.g. C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H</a:t>
            </a:r>
            <a:r>
              <a:rPr lang="en-GB" sz="3200" baseline="-25000" dirty="0" smtClean="0"/>
              <a:t>5</a:t>
            </a:r>
            <a:r>
              <a:rPr lang="en-GB" sz="3200" dirty="0" smtClean="0"/>
              <a:t>OH</a:t>
            </a:r>
          </a:p>
          <a:p>
            <a:endParaRPr lang="en-GB" sz="1600" dirty="0" smtClean="0"/>
          </a:p>
          <a:p>
            <a:r>
              <a:rPr lang="en-GB" sz="3200" dirty="0" smtClean="0"/>
              <a:t>Structural Formula	e.g. CH</a:t>
            </a:r>
            <a:r>
              <a:rPr lang="en-GB" sz="3200" baseline="-25000" dirty="0" smtClean="0"/>
              <a:t>3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OH</a:t>
            </a:r>
          </a:p>
          <a:p>
            <a:pPr lvl="1"/>
            <a:r>
              <a:rPr lang="en-GB" sz="2800" dirty="0" smtClean="0"/>
              <a:t>Expressed</a:t>
            </a:r>
          </a:p>
          <a:p>
            <a:pPr lvl="1"/>
            <a:r>
              <a:rPr lang="en-GB" sz="2800" dirty="0" smtClean="0"/>
              <a:t>Condensed</a:t>
            </a:r>
          </a:p>
          <a:p>
            <a:pPr lvl="1"/>
            <a:r>
              <a:rPr lang="en-GB" sz="2800" dirty="0" smtClean="0"/>
              <a:t>Skeletal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66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STRUCTURAL </a:t>
            </a:r>
            <a:r>
              <a:rPr lang="en-GB" b="1" dirty="0" smtClean="0">
                <a:latin typeface="+mn-lt"/>
              </a:rPr>
              <a:t>FORMULARS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Expressed</a:t>
            </a:r>
          </a:p>
          <a:p>
            <a:pPr lvl="1"/>
            <a:r>
              <a:rPr lang="en-GB" sz="2800" dirty="0" smtClean="0"/>
              <a:t>All atoms are written out</a:t>
            </a:r>
          </a:p>
          <a:p>
            <a:pPr lvl="1"/>
            <a:r>
              <a:rPr lang="en-GB" sz="2800" dirty="0" smtClean="0"/>
              <a:t>All bonds shown</a:t>
            </a:r>
          </a:p>
          <a:p>
            <a:r>
              <a:rPr lang="en-GB" sz="3200" dirty="0" smtClean="0"/>
              <a:t>Condensed					</a:t>
            </a:r>
            <a:r>
              <a:rPr lang="en-GB" sz="3200" dirty="0"/>
              <a:t> </a:t>
            </a:r>
            <a:r>
              <a:rPr lang="en-GB" sz="3200" dirty="0" smtClean="0"/>
              <a:t>    CH</a:t>
            </a:r>
            <a:r>
              <a:rPr lang="en-GB" sz="3200" baseline="-25000" dirty="0" smtClean="0"/>
              <a:t>3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3</a:t>
            </a:r>
          </a:p>
          <a:p>
            <a:pPr lvl="1"/>
            <a:r>
              <a:rPr lang="en-GB" sz="2800" dirty="0" smtClean="0"/>
              <a:t>All atoms are written out</a:t>
            </a:r>
          </a:p>
          <a:p>
            <a:pPr lvl="1"/>
            <a:r>
              <a:rPr lang="en-GB" sz="2800" dirty="0" smtClean="0"/>
              <a:t>Bonds not shown unless double, triple</a:t>
            </a:r>
          </a:p>
          <a:p>
            <a:r>
              <a:rPr lang="en-GB" sz="3200" dirty="0" smtClean="0"/>
              <a:t>Skeletal	</a:t>
            </a:r>
          </a:p>
          <a:p>
            <a:pPr lvl="1"/>
            <a:r>
              <a:rPr lang="en-GB" sz="2800" dirty="0" smtClean="0"/>
              <a:t>Carbons and </a:t>
            </a:r>
            <a:r>
              <a:rPr lang="en-GB" sz="2800" dirty="0" err="1" smtClean="0"/>
              <a:t>Hydrogens</a:t>
            </a:r>
            <a:r>
              <a:rPr lang="en-GB" sz="2800" dirty="0" smtClean="0"/>
              <a:t> not drawn</a:t>
            </a:r>
          </a:p>
          <a:p>
            <a:pPr lvl="1"/>
            <a:r>
              <a:rPr lang="en-GB" sz="2800" dirty="0" smtClean="0"/>
              <a:t>Lines drawn at angle 120</a:t>
            </a:r>
            <a:r>
              <a:rPr lang="en-GB" sz="2800" baseline="30000" dirty="0" smtClean="0"/>
              <a:t>o</a:t>
            </a:r>
            <a:endParaRPr lang="en-GB" baseline="30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70" y="1429837"/>
            <a:ext cx="3821578" cy="1486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43" y="4701214"/>
            <a:ext cx="4311433" cy="1610686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8652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9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DRAWING </a:t>
            </a:r>
            <a:r>
              <a:rPr lang="en-GB" b="1" i="1" dirty="0" smtClean="0">
                <a:latin typeface="+mn-lt"/>
              </a:rPr>
              <a:t>CONDENSED</a:t>
            </a:r>
            <a:r>
              <a:rPr lang="en-GB" b="1" dirty="0" smtClean="0">
                <a:latin typeface="+mn-lt"/>
              </a:rPr>
              <a:t> FORMULARS</a:t>
            </a:r>
            <a:endParaRPr lang="en-GB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smtClean="0"/>
              <a:t>EXAMPLE:</a:t>
            </a:r>
            <a:endParaRPr lang="en-GB" dirty="0"/>
          </a:p>
          <a:p>
            <a:r>
              <a:rPr lang="en-GB" dirty="0" smtClean="0"/>
              <a:t>CH</a:t>
            </a:r>
            <a:r>
              <a:rPr lang="en-GB" baseline="-25000" dirty="0" smtClean="0"/>
              <a:t>3</a:t>
            </a:r>
            <a:r>
              <a:rPr lang="en-GB" dirty="0" smtClean="0"/>
              <a:t>(CH</a:t>
            </a:r>
            <a:r>
              <a:rPr lang="en-GB" baseline="-25000" dirty="0" smtClean="0"/>
              <a:t>2</a:t>
            </a:r>
            <a:r>
              <a:rPr lang="en-GB" dirty="0" smtClean="0"/>
              <a:t>)</a:t>
            </a:r>
            <a:r>
              <a:rPr lang="en-GB" baseline="-25000" dirty="0" smtClean="0"/>
              <a:t>7</a:t>
            </a:r>
            <a:r>
              <a:rPr lang="en-GB" dirty="0" smtClean="0"/>
              <a:t>CH=CH(CH</a:t>
            </a:r>
            <a:r>
              <a:rPr lang="en-GB" baseline="-25000" dirty="0" smtClean="0"/>
              <a:t>2</a:t>
            </a:r>
            <a:r>
              <a:rPr lang="en-GB" dirty="0" smtClean="0"/>
              <a:t>)</a:t>
            </a:r>
            <a:r>
              <a:rPr lang="en-GB" baseline="-25000" dirty="0" smtClean="0"/>
              <a:t>7</a:t>
            </a:r>
            <a:r>
              <a:rPr lang="en-GB" dirty="0" smtClean="0"/>
              <a:t>COOH</a:t>
            </a:r>
          </a:p>
          <a:p>
            <a:pPr marL="0" indent="0">
              <a:buNone/>
            </a:pPr>
            <a:r>
              <a:rPr lang="en-GB" dirty="0" smtClean="0"/>
              <a:t>   condenses to………………………</a:t>
            </a:r>
            <a:endParaRPr lang="en-GB" sz="3200" dirty="0"/>
          </a:p>
          <a:p>
            <a:endParaRPr lang="en-GB" sz="3200" dirty="0" smtClean="0"/>
          </a:p>
          <a:p>
            <a:r>
              <a:rPr lang="en-GB" sz="3200" b="1" dirty="0" smtClean="0"/>
              <a:t>HOW?</a:t>
            </a:r>
          </a:p>
          <a:p>
            <a:pPr algn="just"/>
            <a:r>
              <a:rPr lang="en-GB" sz="2400" b="1" i="1" dirty="0" smtClean="0"/>
              <a:t>Solution: </a:t>
            </a:r>
            <a:r>
              <a:rPr lang="en-GB" sz="2400" i="1" dirty="0" smtClean="0"/>
              <a:t>Start </a:t>
            </a:r>
            <a:r>
              <a:rPr lang="en-GB" sz="2400" i="1" dirty="0"/>
              <a:t>by drawing </a:t>
            </a:r>
            <a:r>
              <a:rPr lang="en-GB" sz="2400" i="1" dirty="0" smtClean="0"/>
              <a:t>out the </a:t>
            </a:r>
            <a:r>
              <a:rPr lang="en-GB" sz="2400" i="1" dirty="0"/>
              <a:t>CH</a:t>
            </a:r>
            <a:r>
              <a:rPr lang="en-GB" sz="2400" i="1" baseline="-25000" dirty="0"/>
              <a:t>3</a:t>
            </a:r>
            <a:r>
              <a:rPr lang="en-GB" sz="2400" i="1" dirty="0"/>
              <a:t>. The (CH</a:t>
            </a:r>
            <a:r>
              <a:rPr lang="en-GB" sz="2400" i="1" baseline="-25000" dirty="0"/>
              <a:t>2</a:t>
            </a:r>
            <a:r>
              <a:rPr lang="en-GB" sz="2400" i="1" dirty="0"/>
              <a:t>)</a:t>
            </a:r>
            <a:r>
              <a:rPr lang="en-GB" sz="2400" i="1" baseline="-25000" dirty="0"/>
              <a:t>7</a:t>
            </a:r>
            <a:r>
              <a:rPr lang="en-GB" sz="2400" i="1" dirty="0"/>
              <a:t> represents a repeating unit, meaning you must draw seven CH</a:t>
            </a:r>
            <a:r>
              <a:rPr lang="en-GB" sz="2400" i="1" baseline="-25000" dirty="0"/>
              <a:t>2</a:t>
            </a:r>
            <a:r>
              <a:rPr lang="en-GB" sz="2400" i="1" dirty="0"/>
              <a:t>‘s one after another, which are bonded to a CH which is </a:t>
            </a:r>
            <a:r>
              <a:rPr lang="en-GB" sz="2400" i="1" dirty="0" smtClean="0"/>
              <a:t>bonded (double bond) </a:t>
            </a:r>
            <a:r>
              <a:rPr lang="en-GB" sz="2400" i="1" dirty="0"/>
              <a:t>to </a:t>
            </a:r>
            <a:r>
              <a:rPr lang="en-GB" sz="2400" i="1" dirty="0" smtClean="0"/>
              <a:t>another CH</a:t>
            </a:r>
            <a:r>
              <a:rPr lang="en-GB" sz="2400" i="1" dirty="0"/>
              <a:t>, and then </a:t>
            </a:r>
            <a:r>
              <a:rPr lang="en-GB" sz="2400" i="1" dirty="0" smtClean="0"/>
              <a:t>draw out another </a:t>
            </a:r>
            <a:r>
              <a:rPr lang="en-GB" sz="2400" i="1" dirty="0"/>
              <a:t>seven CH</a:t>
            </a:r>
            <a:r>
              <a:rPr lang="en-GB" sz="2400" i="1" baseline="-25000" dirty="0"/>
              <a:t>2</a:t>
            </a:r>
            <a:r>
              <a:rPr lang="en-GB" sz="2400" i="1" dirty="0"/>
              <a:t>‘s.  The COOH represent a carboxylic acid, which means you have a C=O connected to an O-H.  </a:t>
            </a:r>
            <a:r>
              <a:rPr lang="en-GB" sz="2400" b="1" i="1" dirty="0"/>
              <a:t>Always double check your structure to ensure every carbon is making </a:t>
            </a:r>
            <a:r>
              <a:rPr lang="en-GB" sz="2400" b="1" i="1" dirty="0" smtClean="0"/>
              <a:t>FOUR (4) bonds</a:t>
            </a:r>
            <a:r>
              <a:rPr lang="en-GB" sz="2400" b="1" i="1" dirty="0"/>
              <a:t>. </a:t>
            </a:r>
            <a:r>
              <a:rPr lang="en-GB" sz="2400" i="1" dirty="0"/>
              <a:t> When you do this, you will see </a:t>
            </a:r>
            <a:r>
              <a:rPr lang="en-GB" sz="2400" i="1" dirty="0" smtClean="0"/>
              <a:t>why the </a:t>
            </a:r>
            <a:r>
              <a:rPr lang="en-GB" sz="2400" i="1" dirty="0"/>
              <a:t>two CH </a:t>
            </a:r>
            <a:r>
              <a:rPr lang="en-GB" sz="2400" i="1" dirty="0" smtClean="0"/>
              <a:t>needed to be </a:t>
            </a:r>
            <a:r>
              <a:rPr lang="en-GB" sz="2400" i="1" dirty="0"/>
              <a:t>double bonded.</a:t>
            </a:r>
            <a:endParaRPr lang="en-GB" sz="2400" baseline="-25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dirty="0" smtClean="0"/>
              <a:t>Department of Chemical Sciences, Bingham University, </a:t>
            </a:r>
            <a:r>
              <a:rPr lang="en-GB" dirty="0" err="1" smtClean="0"/>
              <a:t>Karu</a:t>
            </a:r>
            <a:r>
              <a:rPr lang="en-GB" dirty="0" smtClean="0"/>
              <a:t>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35" y="1199651"/>
            <a:ext cx="5960165" cy="3306088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765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sz="3200" dirty="0" smtClean="0"/>
              <a:t>C </a:t>
            </a:r>
            <a:r>
              <a:rPr lang="en-GB" sz="3200" dirty="0"/>
              <a:t>and H not </a:t>
            </a:r>
            <a:r>
              <a:rPr lang="en-GB" sz="3200" dirty="0" smtClean="0"/>
              <a:t>shown</a:t>
            </a:r>
          </a:p>
          <a:p>
            <a:pPr lvl="1"/>
            <a:r>
              <a:rPr lang="en-GB" dirty="0" smtClean="0"/>
              <a:t>H is only shown when; -NH, -OH, -SH,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sz="3200" dirty="0"/>
              <a:t>Other elements, O,S,N, </a:t>
            </a:r>
            <a:r>
              <a:rPr lang="en-GB" sz="3200" dirty="0" err="1"/>
              <a:t>etc</a:t>
            </a:r>
            <a:r>
              <a:rPr lang="en-GB" sz="3200" dirty="0"/>
              <a:t> </a:t>
            </a:r>
            <a:r>
              <a:rPr lang="en-GB" sz="3200" b="1" dirty="0"/>
              <a:t>MUST</a:t>
            </a:r>
            <a:r>
              <a:rPr lang="en-GB" sz="3200" dirty="0"/>
              <a:t> be shown</a:t>
            </a:r>
          </a:p>
          <a:p>
            <a:r>
              <a:rPr lang="en-GB" sz="3200" dirty="0" smtClean="0"/>
              <a:t>Lines </a:t>
            </a:r>
            <a:r>
              <a:rPr lang="en-GB" sz="3200" dirty="0"/>
              <a:t>represent bonds</a:t>
            </a:r>
          </a:p>
          <a:p>
            <a:pPr lvl="1"/>
            <a:r>
              <a:rPr lang="en-GB" dirty="0" smtClean="0"/>
              <a:t>Drawn </a:t>
            </a:r>
            <a:r>
              <a:rPr lang="en-GB" dirty="0" smtClean="0"/>
              <a:t>at </a:t>
            </a:r>
            <a:r>
              <a:rPr lang="en-GB" dirty="0" smtClean="0"/>
              <a:t>120</a:t>
            </a:r>
            <a:r>
              <a:rPr lang="en-GB" baseline="30000" dirty="0" smtClean="0"/>
              <a:t>o</a:t>
            </a:r>
            <a:r>
              <a:rPr lang="en-GB" dirty="0"/>
              <a:t> </a:t>
            </a:r>
            <a:r>
              <a:rPr lang="en-GB" dirty="0" smtClean="0"/>
              <a:t>for convention</a:t>
            </a:r>
            <a:endParaRPr lang="en-GB" baseline="30000" dirty="0" smtClean="0"/>
          </a:p>
          <a:p>
            <a:r>
              <a:rPr lang="en-GB" sz="3200" dirty="0" smtClean="0"/>
              <a:t>End </a:t>
            </a:r>
            <a:r>
              <a:rPr lang="en-GB" sz="3200" dirty="0" smtClean="0"/>
              <a:t>of line represent </a:t>
            </a:r>
            <a:r>
              <a:rPr lang="en-GB" sz="3200" dirty="0" smtClean="0"/>
              <a:t>C (e.g. CH</a:t>
            </a:r>
            <a:r>
              <a:rPr lang="en-GB" sz="3200" baseline="-25000" dirty="0" smtClean="0"/>
              <a:t>3</a:t>
            </a:r>
            <a:r>
              <a:rPr lang="en-GB" sz="3200" dirty="0" smtClean="0"/>
              <a:t>)</a:t>
            </a:r>
          </a:p>
          <a:p>
            <a:r>
              <a:rPr lang="en-GB" sz="3200" dirty="0" smtClean="0"/>
              <a:t>Edges </a:t>
            </a:r>
            <a:r>
              <a:rPr lang="en-GB" sz="3200" dirty="0" smtClean="0"/>
              <a:t>represent C </a:t>
            </a:r>
            <a:r>
              <a:rPr lang="en-GB" sz="3200" dirty="0" smtClean="0"/>
              <a:t>(</a:t>
            </a:r>
            <a:r>
              <a:rPr lang="en-GB" sz="3200" dirty="0" err="1" smtClean="0"/>
              <a:t>e.g</a:t>
            </a:r>
            <a:r>
              <a:rPr lang="en-GB" sz="3200" dirty="0" smtClean="0"/>
              <a:t> </a:t>
            </a:r>
            <a:r>
              <a:rPr lang="en-GB" sz="3200" dirty="0" smtClean="0"/>
              <a:t>CH</a:t>
            </a:r>
            <a:r>
              <a:rPr lang="en-GB" sz="3200" baseline="-25000" dirty="0" smtClean="0"/>
              <a:t>2</a:t>
            </a:r>
            <a:r>
              <a:rPr lang="en-GB" sz="3200" dirty="0" smtClean="0"/>
              <a:t>)</a:t>
            </a:r>
            <a:endParaRPr lang="en-GB" sz="3200" baseline="-25000" dirty="0" smtClean="0"/>
          </a:p>
          <a:p>
            <a:r>
              <a:rPr lang="en-GB" sz="3200" dirty="0" smtClean="0"/>
              <a:t>Octet </a:t>
            </a:r>
            <a:r>
              <a:rPr lang="en-GB" sz="3200" dirty="0" smtClean="0"/>
              <a:t>rule always obeyed</a:t>
            </a:r>
          </a:p>
          <a:p>
            <a:pPr lvl="1"/>
            <a:r>
              <a:rPr lang="en-GB" sz="2800" b="1" dirty="0" smtClean="0"/>
              <a:t>E.g. C </a:t>
            </a:r>
            <a:r>
              <a:rPr lang="en-GB" sz="2800" b="1" dirty="0" smtClean="0"/>
              <a:t>must always have </a:t>
            </a:r>
            <a:r>
              <a:rPr lang="en-GB" sz="2800" b="1" dirty="0" smtClean="0"/>
              <a:t>4 bonds, O = 2 bonds, N= 3 bonds, H= 1 Bond, </a:t>
            </a:r>
            <a:r>
              <a:rPr lang="en-GB" sz="2800" b="1" dirty="0" err="1" smtClean="0"/>
              <a:t>etc</a:t>
            </a:r>
            <a:endParaRPr lang="en-GB" sz="2800" b="1" dirty="0" smtClean="0"/>
          </a:p>
          <a:p>
            <a:pPr lvl="1"/>
            <a:r>
              <a:rPr lang="en-GB" sz="2800" dirty="0" smtClean="0"/>
              <a:t>When </a:t>
            </a:r>
            <a:r>
              <a:rPr lang="en-GB" sz="2800" dirty="0" smtClean="0"/>
              <a:t>you don’t see 4 bonds on C, </a:t>
            </a:r>
            <a:r>
              <a:rPr lang="en-GB" sz="2800" dirty="0" smtClean="0"/>
              <a:t>it means H is </a:t>
            </a:r>
            <a:r>
              <a:rPr lang="en-GB" sz="2800" dirty="0" smtClean="0"/>
              <a:t>attached but not shown as usual</a:t>
            </a:r>
            <a:endParaRPr lang="en-GB" sz="2800" dirty="0" smtClean="0"/>
          </a:p>
          <a:p>
            <a:pPr lvl="1"/>
            <a:r>
              <a:rPr lang="en-GB" sz="2800" dirty="0" smtClean="0"/>
              <a:t>Or a double </a:t>
            </a:r>
            <a:r>
              <a:rPr lang="en-GB" sz="2800" dirty="0" smtClean="0"/>
              <a:t>or triple </a:t>
            </a:r>
            <a:r>
              <a:rPr lang="en-GB" sz="2800" dirty="0" smtClean="0"/>
              <a:t>bond is present</a:t>
            </a:r>
          </a:p>
          <a:p>
            <a:endParaRPr lang="en-GB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latin typeface="+mn-lt"/>
              </a:rPr>
              <a:t>DRAWING </a:t>
            </a:r>
            <a:r>
              <a:rPr lang="en-GB" b="1" i="1" dirty="0" smtClean="0">
                <a:latin typeface="+mn-lt"/>
              </a:rPr>
              <a:t>SKELETAL </a:t>
            </a:r>
            <a:r>
              <a:rPr lang="en-GB" b="1" dirty="0" smtClean="0">
                <a:latin typeface="+mn-lt"/>
              </a:rPr>
              <a:t>FORMULAS</a:t>
            </a:r>
            <a:endParaRPr lang="en-GB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220" y="1"/>
            <a:ext cx="1131780" cy="10647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D5ADA-80D1-46DB-99E4-5E57E063787B}" type="slidenum">
              <a:rPr lang="en-GB" smtClean="0"/>
              <a:t>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311900"/>
            <a:ext cx="10515600" cy="409575"/>
          </a:xfrm>
        </p:spPr>
        <p:txBody>
          <a:bodyPr/>
          <a:lstStyle/>
          <a:p>
            <a:r>
              <a:rPr lang="en-GB" smtClean="0"/>
              <a:t>Department of Chemical Sciences, Bingham University, Karu                       Organic Chemistry I                                         joseph.oguegbulu@binghamuni.edu.ng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70322"/>
            <a:ext cx="3749458" cy="1272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32" y="3266601"/>
            <a:ext cx="5828778" cy="966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1876" y="5578313"/>
            <a:ext cx="2378724" cy="8675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327" y="1270323"/>
            <a:ext cx="1892783" cy="1614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2267" y="5575934"/>
            <a:ext cx="2427453" cy="102784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765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23955</TotalTime>
  <Words>2087</Words>
  <Application>Microsoft Office PowerPoint</Application>
  <PresentationFormat>Widescreen</PresentationFormat>
  <Paragraphs>464</Paragraphs>
  <Slides>50</Slides>
  <Notes>50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Comic Sans MS</vt:lpstr>
      <vt:lpstr>Office Theme</vt:lpstr>
      <vt:lpstr>CHM 103  ORGANIC CHEMSTRY I</vt:lpstr>
      <vt:lpstr>COURSE CONTENT</vt:lpstr>
      <vt:lpstr>CHM 103  ORGANIC CHEMSTRY I</vt:lpstr>
      <vt:lpstr>LECTURE III</vt:lpstr>
      <vt:lpstr>OBJECTIVES: At the end, you should be able to…</vt:lpstr>
      <vt:lpstr>FORMULARS OF COMPOUNDS</vt:lpstr>
      <vt:lpstr>STRUCTURAL FORMULARS</vt:lpstr>
      <vt:lpstr>DRAWING CONDENSED FORMULARS</vt:lpstr>
      <vt:lpstr>DRAWING SKELETAL FORMULAS</vt:lpstr>
      <vt:lpstr>DIFFERENT STRUCTURAL FORMULAS</vt:lpstr>
      <vt:lpstr>DIFFERENT STRUCTURAL FORMULAS</vt:lpstr>
      <vt:lpstr>TUTORIAL 1</vt:lpstr>
      <vt:lpstr>TUTORIAL 1</vt:lpstr>
      <vt:lpstr>TUTORIAL 1</vt:lpstr>
      <vt:lpstr>TUTORIAL 1</vt:lpstr>
      <vt:lpstr>PowerPoint Presentation</vt:lpstr>
      <vt:lpstr>CHM 103  ORGANIC CHEMSTRY I</vt:lpstr>
      <vt:lpstr>LECTURE IV</vt:lpstr>
      <vt:lpstr>OBJECTIVES: At the end, you should be able to…</vt:lpstr>
      <vt:lpstr>HOMOLOGOUS SERIES</vt:lpstr>
      <vt:lpstr>Perhaps the easiest example would be…</vt:lpstr>
      <vt:lpstr>HOMOLOGOUS SERIES: Characteristics</vt:lpstr>
      <vt:lpstr>HOMOLOGOUS SERIES</vt:lpstr>
      <vt:lpstr>PowerPoint Presentation</vt:lpstr>
      <vt:lpstr>FUNCTIONAL GROUPS</vt:lpstr>
      <vt:lpstr>IDENTIFICATION OF FUNCTIONAL GROUPS</vt:lpstr>
      <vt:lpstr>IDENTIFICATION OF FUNCTIONAL GROUPS</vt:lpstr>
      <vt:lpstr>IDENTIFICATION OF FUNCTIONAL GROUPS</vt:lpstr>
      <vt:lpstr>IDENTIFICATION OF FUNCTIONAL GROUPS</vt:lpstr>
      <vt:lpstr>TUTORIAL III: FUNCT. GRP IDENTIFICATION</vt:lpstr>
      <vt:lpstr>TUTORIAL III: FUNCT. GRP IDENTIFICATION</vt:lpstr>
      <vt:lpstr>PowerPoint Presentation</vt:lpstr>
      <vt:lpstr>IDENTIFICATION OF FUNCTIONAL GROUPS</vt:lpstr>
      <vt:lpstr>IDENTIFICATION OF FUNCTIONAL GROUPS</vt:lpstr>
      <vt:lpstr>IDENTIFICATION OF FUNCTIONAL GROUPS</vt:lpstr>
      <vt:lpstr>PowerPoint Presentation</vt:lpstr>
      <vt:lpstr>IUPAC NUMENCLATURE</vt:lpstr>
      <vt:lpstr>IUPAC NUMENCLATURE</vt:lpstr>
      <vt:lpstr>IUPAC NUMENCLATURE: Rules</vt:lpstr>
      <vt:lpstr>IUPAC NUMENCLATURE: Rule 1</vt:lpstr>
      <vt:lpstr>IUPAC NUMENCLATURE: Rule 2</vt:lpstr>
      <vt:lpstr>IUPAC NUMENCLATURE: Rule 2</vt:lpstr>
      <vt:lpstr>IUPAC NUMENCLATURE: Rule 3</vt:lpstr>
      <vt:lpstr>IUPAC NUMENCLATURE: Rule 4</vt:lpstr>
      <vt:lpstr>IUPAC NUMENCLATURE: Step 5</vt:lpstr>
      <vt:lpstr>IUPAC NUMENCLATURE: Punctuation Rules</vt:lpstr>
      <vt:lpstr>IUPAC NUMENCLATURE: Examples</vt:lpstr>
      <vt:lpstr>IUPAC NUMENCLATURE: Examples</vt:lpstr>
      <vt:lpstr>IUPAC NUMENCLATURE: Tutorials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CHM 103 (ORGANIC CHEMSTRY I)  Introduction, Overview and Laboratory Safety Guidelines</dc:title>
  <dc:creator>Ebukah Joseph</dc:creator>
  <cp:lastModifiedBy>Ebukah Joseph</cp:lastModifiedBy>
  <cp:revision>283</cp:revision>
  <dcterms:created xsi:type="dcterms:W3CDTF">2018-10-22T16:33:08Z</dcterms:created>
  <dcterms:modified xsi:type="dcterms:W3CDTF">2021-02-20T16:56:13Z</dcterms:modified>
</cp:coreProperties>
</file>